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307" r:id="rId3"/>
    <p:sldId id="308" r:id="rId4"/>
    <p:sldId id="309" r:id="rId5"/>
    <p:sldId id="310" r:id="rId6"/>
    <p:sldId id="311" r:id="rId7"/>
    <p:sldId id="312" r:id="rId8"/>
    <p:sldId id="313" r:id="rId9"/>
    <p:sldId id="314" r:id="rId10"/>
    <p:sldId id="315" r:id="rId11"/>
    <p:sldId id="316" r:id="rId12"/>
    <p:sldId id="257" r:id="rId13"/>
    <p:sldId id="259" r:id="rId14"/>
    <p:sldId id="260" r:id="rId15"/>
    <p:sldId id="262" r:id="rId16"/>
    <p:sldId id="263" r:id="rId17"/>
    <p:sldId id="265" r:id="rId18"/>
    <p:sldId id="264" r:id="rId19"/>
    <p:sldId id="318" r:id="rId20"/>
    <p:sldId id="335" r:id="rId21"/>
    <p:sldId id="336" r:id="rId22"/>
    <p:sldId id="337" r:id="rId23"/>
    <p:sldId id="323" r:id="rId24"/>
    <p:sldId id="319" r:id="rId25"/>
    <p:sldId id="320" r:id="rId26"/>
    <p:sldId id="268" r:id="rId27"/>
    <p:sldId id="270" r:id="rId28"/>
    <p:sldId id="271" r:id="rId29"/>
    <p:sldId id="273" r:id="rId30"/>
    <p:sldId id="274" r:id="rId31"/>
    <p:sldId id="277" r:id="rId32"/>
    <p:sldId id="279" r:id="rId33"/>
    <p:sldId id="280" r:id="rId34"/>
    <p:sldId id="275" r:id="rId35"/>
    <p:sldId id="276" r:id="rId36"/>
    <p:sldId id="278" r:id="rId37"/>
    <p:sldId id="281" r:id="rId38"/>
    <p:sldId id="282" r:id="rId39"/>
    <p:sldId id="291" r:id="rId40"/>
    <p:sldId id="283" r:id="rId41"/>
    <p:sldId id="284" r:id="rId42"/>
    <p:sldId id="285" r:id="rId43"/>
    <p:sldId id="286" r:id="rId44"/>
    <p:sldId id="287" r:id="rId45"/>
    <p:sldId id="288" r:id="rId46"/>
    <p:sldId id="289" r:id="rId47"/>
    <p:sldId id="290" r:id="rId48"/>
    <p:sldId id="292" r:id="rId49"/>
    <p:sldId id="293" r:id="rId50"/>
    <p:sldId id="294" r:id="rId51"/>
    <p:sldId id="296" r:id="rId52"/>
    <p:sldId id="295" r:id="rId53"/>
    <p:sldId id="297" r:id="rId54"/>
    <p:sldId id="299" r:id="rId55"/>
    <p:sldId id="298" r:id="rId56"/>
    <p:sldId id="300" r:id="rId57"/>
    <p:sldId id="301" r:id="rId58"/>
    <p:sldId id="302" r:id="rId59"/>
    <p:sldId id="303" r:id="rId60"/>
    <p:sldId id="304" r:id="rId61"/>
    <p:sldId id="305" r:id="rId62"/>
    <p:sldId id="306" r:id="rId6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84" d="100"/>
          <a:sy n="84" d="100"/>
        </p:scale>
        <p:origin x="1402" y="58"/>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5/24/2021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5/24/2021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5/24/2021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5/24/2021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5/24/2021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5/24/2021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5/24/2021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5/24/2021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5/24/2021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5/24/2021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hyperlink" Target="https://searchservervirtualization.techtarget.com/definition/bare-metal-hypervisor"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371601"/>
            <a:ext cx="7772400" cy="2228850"/>
          </a:xfrm>
        </p:spPr>
        <p:txBody>
          <a:bodyPr>
            <a:normAutofit fontScale="90000"/>
          </a:bodyPr>
          <a:lstStyle/>
          <a:p>
            <a:r>
              <a:rPr lang="en-IN" b="1" dirty="0" smtClean="0"/>
              <a:t/>
            </a:r>
            <a:br>
              <a:rPr lang="en-IN" b="1" dirty="0" smtClean="0"/>
            </a:br>
            <a:r>
              <a:rPr lang="en-IN" b="1" dirty="0"/>
              <a:t/>
            </a:r>
            <a:br>
              <a:rPr lang="en-IN" b="1" dirty="0"/>
            </a:br>
            <a:r>
              <a:rPr lang="en-IN" b="1" dirty="0" smtClean="0"/>
              <a:t>VMware Virtualization Overview	</a:t>
            </a:r>
            <a:r>
              <a:rPr lang="en-IN" dirty="0" smtClean="0"/>
              <a:t/>
            </a:r>
            <a:br>
              <a:rPr lang="en-IN" dirty="0" smtClean="0"/>
            </a:br>
            <a:endParaRPr lang="en-IN" dirty="0"/>
          </a:p>
        </p:txBody>
      </p:sp>
      <p:sp>
        <p:nvSpPr>
          <p:cNvPr id="3" name="Subtitle 2"/>
          <p:cNvSpPr>
            <a:spLocks noGrp="1"/>
          </p:cNvSpPr>
          <p:nvPr>
            <p:ph type="subTitle" idx="1"/>
          </p:nvPr>
        </p:nvSpPr>
        <p:spPr>
          <a:xfrm>
            <a:off x="4495800" y="5105400"/>
            <a:ext cx="4343400" cy="762000"/>
          </a:xfrm>
        </p:spPr>
        <p:txBody>
          <a:bodyPr>
            <a:normAutofit fontScale="70000" lnSpcReduction="20000"/>
          </a:bodyPr>
          <a:lstStyle/>
          <a:p>
            <a:r>
              <a:rPr lang="en-IN" dirty="0" smtClean="0"/>
              <a:t>Lecture by</a:t>
            </a:r>
          </a:p>
          <a:p>
            <a:r>
              <a:rPr lang="en-IN" dirty="0" err="1" smtClean="0"/>
              <a:t>Pallavi</a:t>
            </a:r>
            <a:r>
              <a:rPr lang="en-IN" dirty="0" smtClean="0"/>
              <a:t> </a:t>
            </a:r>
            <a:r>
              <a:rPr lang="en-IN" dirty="0" err="1" smtClean="0"/>
              <a:t>Mudhol</a:t>
            </a:r>
            <a:endParaRPr lang="en-IN"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44874" y="2362200"/>
            <a:ext cx="8871211" cy="2862322"/>
          </a:xfrm>
          <a:prstGeom prst="rect">
            <a:avLst/>
          </a:prstGeom>
        </p:spPr>
        <p:txBody>
          <a:bodyPr wrap="none">
            <a:spAutoFit/>
          </a:bodyPr>
          <a:lstStyle/>
          <a:p>
            <a:r>
              <a:rPr lang="en-US" sz="3600" dirty="0">
                <a:solidFill>
                  <a:srgbClr val="282525"/>
                </a:solidFill>
                <a:latin typeface="Open Sans"/>
              </a:rPr>
              <a:t>Types of Virtualization in Cloud </a:t>
            </a:r>
            <a:r>
              <a:rPr lang="en-US" sz="3600" dirty="0" smtClean="0">
                <a:solidFill>
                  <a:srgbClr val="282525"/>
                </a:solidFill>
                <a:latin typeface="Open Sans"/>
              </a:rPr>
              <a:t>Computing</a:t>
            </a:r>
          </a:p>
          <a:p>
            <a:endParaRPr lang="en-US" sz="3600" b="0" i="0" dirty="0">
              <a:solidFill>
                <a:srgbClr val="282525"/>
              </a:solidFill>
              <a:effectLst/>
              <a:latin typeface="Open Sans"/>
            </a:endParaRPr>
          </a:p>
          <a:p>
            <a:endParaRPr lang="en-US" sz="3600" dirty="0" smtClean="0">
              <a:solidFill>
                <a:srgbClr val="282525"/>
              </a:solidFill>
              <a:latin typeface="Open Sans"/>
            </a:endParaRPr>
          </a:p>
          <a:p>
            <a:endParaRPr lang="en-US" sz="3600" b="0" i="0" dirty="0">
              <a:solidFill>
                <a:srgbClr val="282525"/>
              </a:solidFill>
              <a:effectLst/>
              <a:latin typeface="Open Sans"/>
            </a:endParaRPr>
          </a:p>
          <a:p>
            <a:endParaRPr lang="en-US" sz="3600" b="0" i="0" dirty="0">
              <a:solidFill>
                <a:srgbClr val="282525"/>
              </a:solidFill>
              <a:effectLst/>
              <a:latin typeface="Open Sans"/>
            </a:endParaRPr>
          </a:p>
        </p:txBody>
      </p:sp>
    </p:spTree>
    <p:extLst>
      <p:ext uri="{BB962C8B-B14F-4D97-AF65-F5344CB8AC3E}">
        <p14:creationId xmlns:p14="http://schemas.microsoft.com/office/powerpoint/2010/main" val="215660291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60630" y="2438400"/>
            <a:ext cx="8763000" cy="4525963"/>
          </a:xfrm>
        </p:spPr>
        <p:txBody>
          <a:bodyPr/>
          <a:lstStyle/>
          <a:p>
            <a:pPr marL="0" indent="0">
              <a:buNone/>
            </a:pPr>
            <a:r>
              <a:rPr lang="en-US" dirty="0"/>
              <a:t>Advantages and Disadvantages of Cloud Computing</a:t>
            </a:r>
          </a:p>
          <a:p>
            <a:endParaRPr lang="en-US" dirty="0"/>
          </a:p>
        </p:txBody>
      </p:sp>
    </p:spTree>
    <p:extLst>
      <p:ext uri="{BB962C8B-B14F-4D97-AF65-F5344CB8AC3E}">
        <p14:creationId xmlns:p14="http://schemas.microsoft.com/office/powerpoint/2010/main" val="262112900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Traditional Architecture</a:t>
            </a:r>
            <a:endParaRPr lang="en-IN" dirty="0"/>
          </a:p>
        </p:txBody>
      </p:sp>
      <p:pic>
        <p:nvPicPr>
          <p:cNvPr id="1026" name="Picture 2"/>
          <p:cNvPicPr>
            <a:picLocks noGrp="1" noChangeAspect="1" noChangeArrowheads="1"/>
          </p:cNvPicPr>
          <p:nvPr>
            <p:ph idx="1"/>
          </p:nvPr>
        </p:nvPicPr>
        <p:blipFill>
          <a:blip r:embed="rId2" cstate="print"/>
          <a:srcRect/>
          <a:stretch>
            <a:fillRect/>
          </a:stretch>
        </p:blipFill>
        <p:spPr bwMode="auto">
          <a:xfrm>
            <a:off x="609600" y="1524000"/>
            <a:ext cx="8077200" cy="48006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5941" y="321357"/>
            <a:ext cx="3264535" cy="505908"/>
          </a:xfrm>
          <a:prstGeom prst="rect">
            <a:avLst/>
          </a:prstGeom>
        </p:spPr>
        <p:txBody>
          <a:bodyPr vert="horz" wrap="square" lIns="0" tIns="13335" rIns="0" bIns="0" rtlCol="0">
            <a:spAutoFit/>
          </a:bodyPr>
          <a:lstStyle/>
          <a:p>
            <a:pPr marL="12700">
              <a:lnSpc>
                <a:spcPct val="100000"/>
              </a:lnSpc>
              <a:spcBef>
                <a:spcPts val="105"/>
              </a:spcBef>
            </a:pPr>
            <a:r>
              <a:rPr sz="3200" spc="-5" dirty="0">
                <a:solidFill>
                  <a:srgbClr val="000000"/>
                </a:solidFill>
              </a:rPr>
              <a:t>Virtual</a:t>
            </a:r>
            <a:r>
              <a:rPr sz="3200" spc="-30" dirty="0">
                <a:solidFill>
                  <a:srgbClr val="000000"/>
                </a:solidFill>
              </a:rPr>
              <a:t> </a:t>
            </a:r>
            <a:r>
              <a:rPr sz="3200" spc="-15" dirty="0">
                <a:solidFill>
                  <a:srgbClr val="000000"/>
                </a:solidFill>
              </a:rPr>
              <a:t>Architecture</a:t>
            </a:r>
            <a:endParaRPr sz="3200" dirty="0"/>
          </a:p>
        </p:txBody>
      </p:sp>
      <p:sp>
        <p:nvSpPr>
          <p:cNvPr id="3" name="object 3"/>
          <p:cNvSpPr txBox="1"/>
          <p:nvPr/>
        </p:nvSpPr>
        <p:spPr>
          <a:xfrm>
            <a:off x="542036" y="1542085"/>
            <a:ext cx="4939030" cy="2857192"/>
          </a:xfrm>
          <a:prstGeom prst="rect">
            <a:avLst/>
          </a:prstGeom>
        </p:spPr>
        <p:txBody>
          <a:bodyPr vert="horz" wrap="square" lIns="0" tIns="73660" rIns="0" bIns="0" rtlCol="0">
            <a:spAutoFit/>
          </a:bodyPr>
          <a:lstStyle/>
          <a:p>
            <a:pPr marL="12700">
              <a:lnSpc>
                <a:spcPct val="100000"/>
              </a:lnSpc>
              <a:spcBef>
                <a:spcPts val="580"/>
              </a:spcBef>
            </a:pPr>
            <a:r>
              <a:rPr sz="2000" spc="-5" dirty="0">
                <a:latin typeface="Calibri"/>
                <a:cs typeface="Calibri"/>
              </a:rPr>
              <a:t>Virtual </a:t>
            </a:r>
            <a:r>
              <a:rPr sz="2000" spc="-10" dirty="0">
                <a:latin typeface="Calibri"/>
                <a:cs typeface="Calibri"/>
              </a:rPr>
              <a:t>architecture </a:t>
            </a:r>
            <a:r>
              <a:rPr sz="2000" spc="-5" dirty="0">
                <a:latin typeface="Calibri"/>
                <a:cs typeface="Calibri"/>
              </a:rPr>
              <a:t>has inherent</a:t>
            </a:r>
            <a:r>
              <a:rPr sz="2000" spc="10" dirty="0">
                <a:latin typeface="Calibri"/>
                <a:cs typeface="Calibri"/>
              </a:rPr>
              <a:t> </a:t>
            </a:r>
            <a:r>
              <a:rPr sz="2000" spc="-5" dirty="0">
                <a:latin typeface="Calibri"/>
                <a:cs typeface="Calibri"/>
              </a:rPr>
              <a:t>benefits:</a:t>
            </a:r>
            <a:endParaRPr sz="2000" dirty="0">
              <a:latin typeface="Calibri"/>
              <a:cs typeface="Calibri"/>
            </a:endParaRPr>
          </a:p>
          <a:p>
            <a:pPr marL="750570" indent="-287020">
              <a:lnSpc>
                <a:spcPct val="100000"/>
              </a:lnSpc>
              <a:spcBef>
                <a:spcPts val="480"/>
              </a:spcBef>
              <a:buFont typeface="Arial"/>
              <a:buChar char="–"/>
              <a:tabLst>
                <a:tab pos="749935" algn="l"/>
                <a:tab pos="750570" algn="l"/>
              </a:tabLst>
            </a:pPr>
            <a:r>
              <a:rPr sz="2000" dirty="0">
                <a:latin typeface="Calibri"/>
                <a:cs typeface="Calibri"/>
              </a:rPr>
              <a:t>Expanded </a:t>
            </a:r>
            <a:r>
              <a:rPr sz="2000" spc="-5" dirty="0">
                <a:latin typeface="Calibri"/>
                <a:cs typeface="Calibri"/>
              </a:rPr>
              <a:t>use of </a:t>
            </a:r>
            <a:r>
              <a:rPr sz="2000" spc="-10" dirty="0">
                <a:latin typeface="Calibri"/>
                <a:cs typeface="Calibri"/>
              </a:rPr>
              <a:t>physical</a:t>
            </a:r>
            <a:r>
              <a:rPr sz="2000" spc="-75" dirty="0">
                <a:latin typeface="Calibri"/>
                <a:cs typeface="Calibri"/>
              </a:rPr>
              <a:t> </a:t>
            </a:r>
            <a:r>
              <a:rPr sz="2000" spc="-5" dirty="0">
                <a:latin typeface="Calibri"/>
                <a:cs typeface="Calibri"/>
              </a:rPr>
              <a:t>resources</a:t>
            </a:r>
            <a:endParaRPr sz="2000" dirty="0">
              <a:latin typeface="Calibri"/>
              <a:cs typeface="Calibri"/>
            </a:endParaRPr>
          </a:p>
          <a:p>
            <a:pPr marL="750570" indent="-287020">
              <a:lnSpc>
                <a:spcPct val="100000"/>
              </a:lnSpc>
              <a:spcBef>
                <a:spcPts val="480"/>
              </a:spcBef>
              <a:buFont typeface="Arial"/>
              <a:buChar char="–"/>
              <a:tabLst>
                <a:tab pos="749935" algn="l"/>
                <a:tab pos="750570" algn="l"/>
              </a:tabLst>
            </a:pPr>
            <a:r>
              <a:rPr sz="2000" spc="-5" dirty="0">
                <a:latin typeface="Calibri"/>
                <a:cs typeface="Calibri"/>
              </a:rPr>
              <a:t>Reduced management </a:t>
            </a:r>
            <a:r>
              <a:rPr sz="2000" dirty="0">
                <a:latin typeface="Calibri"/>
                <a:cs typeface="Calibri"/>
              </a:rPr>
              <a:t>and</a:t>
            </a:r>
            <a:r>
              <a:rPr sz="2000" spc="-55" dirty="0">
                <a:latin typeface="Calibri"/>
                <a:cs typeface="Calibri"/>
              </a:rPr>
              <a:t> </a:t>
            </a:r>
            <a:r>
              <a:rPr sz="2000" spc="-5" dirty="0">
                <a:latin typeface="Calibri"/>
                <a:cs typeface="Calibri"/>
              </a:rPr>
              <a:t>maintenance</a:t>
            </a:r>
            <a:endParaRPr sz="2000" dirty="0">
              <a:latin typeface="Calibri"/>
              <a:cs typeface="Calibri"/>
            </a:endParaRPr>
          </a:p>
          <a:p>
            <a:pPr marL="750570">
              <a:lnSpc>
                <a:spcPct val="100000"/>
              </a:lnSpc>
            </a:pPr>
            <a:r>
              <a:rPr sz="2000" spc="-10" dirty="0">
                <a:latin typeface="Calibri"/>
                <a:cs typeface="Calibri"/>
              </a:rPr>
              <a:t>costs</a:t>
            </a:r>
            <a:endParaRPr sz="2000" dirty="0">
              <a:latin typeface="Calibri"/>
              <a:cs typeface="Calibri"/>
            </a:endParaRPr>
          </a:p>
          <a:p>
            <a:pPr marL="750570" indent="-287020">
              <a:lnSpc>
                <a:spcPct val="100000"/>
              </a:lnSpc>
              <a:spcBef>
                <a:spcPts val="480"/>
              </a:spcBef>
              <a:buFont typeface="Arial"/>
              <a:buChar char="–"/>
              <a:tabLst>
                <a:tab pos="749935" algn="l"/>
                <a:tab pos="750570" algn="l"/>
              </a:tabLst>
            </a:pPr>
            <a:r>
              <a:rPr sz="2000" spc="-15" dirty="0">
                <a:latin typeface="Calibri"/>
                <a:cs typeface="Calibri"/>
              </a:rPr>
              <a:t>Improved </a:t>
            </a:r>
            <a:r>
              <a:rPr sz="2000" spc="-10" dirty="0">
                <a:latin typeface="Calibri"/>
                <a:cs typeface="Calibri"/>
              </a:rPr>
              <a:t>desktop </a:t>
            </a:r>
            <a:r>
              <a:rPr sz="2000" spc="-5" dirty="0">
                <a:latin typeface="Calibri"/>
                <a:cs typeface="Calibri"/>
              </a:rPr>
              <a:t>manageability</a:t>
            </a:r>
            <a:r>
              <a:rPr sz="2000" spc="35" dirty="0">
                <a:latin typeface="Calibri"/>
                <a:cs typeface="Calibri"/>
              </a:rPr>
              <a:t> </a:t>
            </a:r>
            <a:r>
              <a:rPr sz="2000" dirty="0">
                <a:latin typeface="Calibri"/>
                <a:cs typeface="Calibri"/>
              </a:rPr>
              <a:t>and</a:t>
            </a:r>
          </a:p>
          <a:p>
            <a:pPr marL="750570">
              <a:lnSpc>
                <a:spcPct val="100000"/>
              </a:lnSpc>
            </a:pPr>
            <a:r>
              <a:rPr sz="2000" dirty="0">
                <a:latin typeface="Calibri"/>
                <a:cs typeface="Calibri"/>
              </a:rPr>
              <a:t>security</a:t>
            </a:r>
          </a:p>
          <a:p>
            <a:pPr marL="750570" indent="-287020">
              <a:lnSpc>
                <a:spcPct val="100000"/>
              </a:lnSpc>
              <a:spcBef>
                <a:spcPts val="480"/>
              </a:spcBef>
              <a:buFont typeface="Arial"/>
              <a:buChar char="–"/>
              <a:tabLst>
                <a:tab pos="749935" algn="l"/>
                <a:tab pos="750570" algn="l"/>
              </a:tabLst>
            </a:pPr>
            <a:r>
              <a:rPr sz="2000" spc="-5" dirty="0">
                <a:latin typeface="Calibri"/>
                <a:cs typeface="Calibri"/>
              </a:rPr>
              <a:t>Increased </a:t>
            </a:r>
            <a:r>
              <a:rPr sz="2000" spc="-10" dirty="0">
                <a:latin typeface="Calibri"/>
                <a:cs typeface="Calibri"/>
              </a:rPr>
              <a:t>availability </a:t>
            </a:r>
            <a:r>
              <a:rPr sz="2000" spc="-5" dirty="0">
                <a:latin typeface="Calibri"/>
                <a:cs typeface="Calibri"/>
              </a:rPr>
              <a:t>of</a:t>
            </a:r>
            <a:r>
              <a:rPr sz="2000" spc="25" dirty="0">
                <a:latin typeface="Calibri"/>
                <a:cs typeface="Calibri"/>
              </a:rPr>
              <a:t> </a:t>
            </a:r>
            <a:r>
              <a:rPr sz="2000" spc="-5" dirty="0">
                <a:latin typeface="Calibri"/>
                <a:cs typeface="Calibri"/>
              </a:rPr>
              <a:t>applications</a:t>
            </a:r>
            <a:endParaRPr sz="2000" dirty="0">
              <a:latin typeface="Calibri"/>
              <a:cs typeface="Calibri"/>
            </a:endParaRPr>
          </a:p>
          <a:p>
            <a:pPr marL="750570" indent="-287020">
              <a:lnSpc>
                <a:spcPct val="100000"/>
              </a:lnSpc>
              <a:spcBef>
                <a:spcPts val="480"/>
              </a:spcBef>
              <a:buFont typeface="Arial"/>
              <a:buChar char="–"/>
              <a:tabLst>
                <a:tab pos="749935" algn="l"/>
                <a:tab pos="750570" algn="l"/>
              </a:tabLst>
            </a:pPr>
            <a:r>
              <a:rPr sz="2000" spc="-5" dirty="0">
                <a:latin typeface="Calibri"/>
                <a:cs typeface="Calibri"/>
              </a:rPr>
              <a:t>Increased </a:t>
            </a:r>
            <a:r>
              <a:rPr sz="2000" spc="-10" dirty="0">
                <a:latin typeface="Calibri"/>
                <a:cs typeface="Calibri"/>
              </a:rPr>
              <a:t>operational flexibility</a:t>
            </a:r>
            <a:endParaRPr sz="2000" dirty="0">
              <a:latin typeface="Calibri"/>
              <a:cs typeface="Calibri"/>
            </a:endParaRPr>
          </a:p>
        </p:txBody>
      </p:sp>
      <p:sp>
        <p:nvSpPr>
          <p:cNvPr id="4" name="object 4"/>
          <p:cNvSpPr/>
          <p:nvPr/>
        </p:nvSpPr>
        <p:spPr>
          <a:xfrm>
            <a:off x="5674359" y="4383871"/>
            <a:ext cx="1335024" cy="950908"/>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7655559" y="4377521"/>
            <a:ext cx="781050" cy="957257"/>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5928614" y="3606292"/>
            <a:ext cx="118110" cy="955040"/>
          </a:xfrm>
          <a:custGeom>
            <a:avLst/>
            <a:gdLst/>
            <a:ahLst/>
            <a:cxnLst/>
            <a:rect l="l" t="t" r="r" b="b"/>
            <a:pathLst>
              <a:path w="118110" h="716279">
                <a:moveTo>
                  <a:pt x="14224" y="600201"/>
                </a:moveTo>
                <a:lnTo>
                  <a:pt x="8127" y="603757"/>
                </a:lnTo>
                <a:lnTo>
                  <a:pt x="2159" y="607313"/>
                </a:lnTo>
                <a:lnTo>
                  <a:pt x="0" y="615061"/>
                </a:lnTo>
                <a:lnTo>
                  <a:pt x="59055" y="716153"/>
                </a:lnTo>
                <a:lnTo>
                  <a:pt x="73712" y="691007"/>
                </a:lnTo>
                <a:lnTo>
                  <a:pt x="46355" y="691007"/>
                </a:lnTo>
                <a:lnTo>
                  <a:pt x="46355" y="644035"/>
                </a:lnTo>
                <a:lnTo>
                  <a:pt x="25526" y="608330"/>
                </a:lnTo>
                <a:lnTo>
                  <a:pt x="21971" y="602361"/>
                </a:lnTo>
                <a:lnTo>
                  <a:pt x="14224" y="600201"/>
                </a:lnTo>
                <a:close/>
              </a:path>
              <a:path w="118110" h="716279">
                <a:moveTo>
                  <a:pt x="46355" y="644035"/>
                </a:moveTo>
                <a:lnTo>
                  <a:pt x="46355" y="691007"/>
                </a:lnTo>
                <a:lnTo>
                  <a:pt x="71755" y="691007"/>
                </a:lnTo>
                <a:lnTo>
                  <a:pt x="71755" y="684530"/>
                </a:lnTo>
                <a:lnTo>
                  <a:pt x="48006" y="684530"/>
                </a:lnTo>
                <a:lnTo>
                  <a:pt x="58991" y="665697"/>
                </a:lnTo>
                <a:lnTo>
                  <a:pt x="46355" y="644035"/>
                </a:lnTo>
                <a:close/>
              </a:path>
              <a:path w="118110" h="716279">
                <a:moveTo>
                  <a:pt x="103759" y="600201"/>
                </a:moveTo>
                <a:lnTo>
                  <a:pt x="96012" y="602361"/>
                </a:lnTo>
                <a:lnTo>
                  <a:pt x="92456" y="608330"/>
                </a:lnTo>
                <a:lnTo>
                  <a:pt x="71755" y="643817"/>
                </a:lnTo>
                <a:lnTo>
                  <a:pt x="71755" y="691007"/>
                </a:lnTo>
                <a:lnTo>
                  <a:pt x="73712" y="691007"/>
                </a:lnTo>
                <a:lnTo>
                  <a:pt x="117983" y="615061"/>
                </a:lnTo>
                <a:lnTo>
                  <a:pt x="115950" y="607313"/>
                </a:lnTo>
                <a:lnTo>
                  <a:pt x="103759" y="600201"/>
                </a:lnTo>
                <a:close/>
              </a:path>
              <a:path w="118110" h="716279">
                <a:moveTo>
                  <a:pt x="58991" y="665697"/>
                </a:moveTo>
                <a:lnTo>
                  <a:pt x="48006" y="684530"/>
                </a:lnTo>
                <a:lnTo>
                  <a:pt x="69976" y="684530"/>
                </a:lnTo>
                <a:lnTo>
                  <a:pt x="58991" y="665697"/>
                </a:lnTo>
                <a:close/>
              </a:path>
              <a:path w="118110" h="716279">
                <a:moveTo>
                  <a:pt x="71755" y="643817"/>
                </a:moveTo>
                <a:lnTo>
                  <a:pt x="58991" y="665697"/>
                </a:lnTo>
                <a:lnTo>
                  <a:pt x="69976" y="684530"/>
                </a:lnTo>
                <a:lnTo>
                  <a:pt x="71755" y="684530"/>
                </a:lnTo>
                <a:lnTo>
                  <a:pt x="71755" y="643817"/>
                </a:lnTo>
                <a:close/>
              </a:path>
              <a:path w="118110" h="716279">
                <a:moveTo>
                  <a:pt x="46355" y="365125"/>
                </a:moveTo>
                <a:lnTo>
                  <a:pt x="46355" y="644035"/>
                </a:lnTo>
                <a:lnTo>
                  <a:pt x="58991" y="665697"/>
                </a:lnTo>
                <a:lnTo>
                  <a:pt x="71755" y="643817"/>
                </a:lnTo>
                <a:lnTo>
                  <a:pt x="71755" y="370839"/>
                </a:lnTo>
                <a:lnTo>
                  <a:pt x="51943" y="370839"/>
                </a:lnTo>
                <a:lnTo>
                  <a:pt x="46355" y="365125"/>
                </a:lnTo>
                <a:close/>
              </a:path>
              <a:path w="118110" h="716279">
                <a:moveTo>
                  <a:pt x="46355" y="358139"/>
                </a:moveTo>
                <a:lnTo>
                  <a:pt x="46355" y="365125"/>
                </a:lnTo>
                <a:lnTo>
                  <a:pt x="51943" y="370839"/>
                </a:lnTo>
                <a:lnTo>
                  <a:pt x="59055" y="370839"/>
                </a:lnTo>
                <a:lnTo>
                  <a:pt x="46355" y="358139"/>
                </a:lnTo>
                <a:close/>
              </a:path>
              <a:path w="118110" h="716279">
                <a:moveTo>
                  <a:pt x="58991" y="50455"/>
                </a:moveTo>
                <a:lnTo>
                  <a:pt x="46355" y="72117"/>
                </a:lnTo>
                <a:lnTo>
                  <a:pt x="46355" y="358139"/>
                </a:lnTo>
                <a:lnTo>
                  <a:pt x="59055" y="370839"/>
                </a:lnTo>
                <a:lnTo>
                  <a:pt x="71755" y="370839"/>
                </a:lnTo>
                <a:lnTo>
                  <a:pt x="71755" y="358139"/>
                </a:lnTo>
                <a:lnTo>
                  <a:pt x="59055" y="345439"/>
                </a:lnTo>
                <a:lnTo>
                  <a:pt x="71755" y="345439"/>
                </a:lnTo>
                <a:lnTo>
                  <a:pt x="71755" y="72335"/>
                </a:lnTo>
                <a:lnTo>
                  <a:pt x="58991" y="50455"/>
                </a:lnTo>
                <a:close/>
              </a:path>
              <a:path w="118110" h="716279">
                <a:moveTo>
                  <a:pt x="66039" y="345439"/>
                </a:moveTo>
                <a:lnTo>
                  <a:pt x="59055" y="345439"/>
                </a:lnTo>
                <a:lnTo>
                  <a:pt x="71755" y="358139"/>
                </a:lnTo>
                <a:lnTo>
                  <a:pt x="71755" y="351028"/>
                </a:lnTo>
                <a:lnTo>
                  <a:pt x="66039" y="345439"/>
                </a:lnTo>
                <a:close/>
              </a:path>
              <a:path w="118110" h="716279">
                <a:moveTo>
                  <a:pt x="71755" y="345439"/>
                </a:moveTo>
                <a:lnTo>
                  <a:pt x="66039" y="345439"/>
                </a:lnTo>
                <a:lnTo>
                  <a:pt x="71755" y="351028"/>
                </a:lnTo>
                <a:lnTo>
                  <a:pt x="71755" y="345439"/>
                </a:lnTo>
                <a:close/>
              </a:path>
              <a:path w="118110" h="716279">
                <a:moveTo>
                  <a:pt x="59055" y="0"/>
                </a:moveTo>
                <a:lnTo>
                  <a:pt x="0" y="101092"/>
                </a:lnTo>
                <a:lnTo>
                  <a:pt x="2159" y="108838"/>
                </a:lnTo>
                <a:lnTo>
                  <a:pt x="8127" y="112394"/>
                </a:lnTo>
                <a:lnTo>
                  <a:pt x="14224" y="115950"/>
                </a:lnTo>
                <a:lnTo>
                  <a:pt x="21971" y="113918"/>
                </a:lnTo>
                <a:lnTo>
                  <a:pt x="46355" y="72117"/>
                </a:lnTo>
                <a:lnTo>
                  <a:pt x="46355" y="25145"/>
                </a:lnTo>
                <a:lnTo>
                  <a:pt x="73712" y="25145"/>
                </a:lnTo>
                <a:lnTo>
                  <a:pt x="59055" y="0"/>
                </a:lnTo>
                <a:close/>
              </a:path>
              <a:path w="118110" h="716279">
                <a:moveTo>
                  <a:pt x="73712" y="25145"/>
                </a:moveTo>
                <a:lnTo>
                  <a:pt x="71755" y="25145"/>
                </a:lnTo>
                <a:lnTo>
                  <a:pt x="71755" y="72335"/>
                </a:lnTo>
                <a:lnTo>
                  <a:pt x="96012" y="113918"/>
                </a:lnTo>
                <a:lnTo>
                  <a:pt x="103759" y="115950"/>
                </a:lnTo>
                <a:lnTo>
                  <a:pt x="115950" y="108838"/>
                </a:lnTo>
                <a:lnTo>
                  <a:pt x="117983" y="101092"/>
                </a:lnTo>
                <a:lnTo>
                  <a:pt x="73712" y="25145"/>
                </a:lnTo>
                <a:close/>
              </a:path>
              <a:path w="118110" h="716279">
                <a:moveTo>
                  <a:pt x="71755" y="31623"/>
                </a:moveTo>
                <a:lnTo>
                  <a:pt x="69976" y="31623"/>
                </a:lnTo>
                <a:lnTo>
                  <a:pt x="58991" y="50455"/>
                </a:lnTo>
                <a:lnTo>
                  <a:pt x="71755" y="72335"/>
                </a:lnTo>
                <a:lnTo>
                  <a:pt x="71755" y="31623"/>
                </a:lnTo>
                <a:close/>
              </a:path>
              <a:path w="118110" h="716279">
                <a:moveTo>
                  <a:pt x="71755" y="25145"/>
                </a:moveTo>
                <a:lnTo>
                  <a:pt x="46355" y="25145"/>
                </a:lnTo>
                <a:lnTo>
                  <a:pt x="46355" y="72117"/>
                </a:lnTo>
                <a:lnTo>
                  <a:pt x="58991" y="50455"/>
                </a:lnTo>
                <a:lnTo>
                  <a:pt x="48006" y="31623"/>
                </a:lnTo>
                <a:lnTo>
                  <a:pt x="71755" y="31623"/>
                </a:lnTo>
                <a:lnTo>
                  <a:pt x="71755" y="25145"/>
                </a:lnTo>
                <a:close/>
              </a:path>
              <a:path w="118110" h="716279">
                <a:moveTo>
                  <a:pt x="69976" y="31623"/>
                </a:moveTo>
                <a:lnTo>
                  <a:pt x="48006" y="31623"/>
                </a:lnTo>
                <a:lnTo>
                  <a:pt x="58991" y="50455"/>
                </a:lnTo>
                <a:lnTo>
                  <a:pt x="69976" y="31623"/>
                </a:lnTo>
                <a:close/>
              </a:path>
            </a:pathLst>
          </a:custGeom>
          <a:solidFill>
            <a:srgbClr val="4F81BC"/>
          </a:solidFill>
        </p:spPr>
        <p:txBody>
          <a:bodyPr wrap="square" lIns="0" tIns="0" rIns="0" bIns="0" rtlCol="0"/>
          <a:lstStyle/>
          <a:p>
            <a:endParaRPr/>
          </a:p>
        </p:txBody>
      </p:sp>
      <p:sp>
        <p:nvSpPr>
          <p:cNvPr id="7" name="object 7"/>
          <p:cNvSpPr/>
          <p:nvPr/>
        </p:nvSpPr>
        <p:spPr>
          <a:xfrm>
            <a:off x="7009383" y="4778079"/>
            <a:ext cx="646430" cy="160019"/>
          </a:xfrm>
          <a:custGeom>
            <a:avLst/>
            <a:gdLst/>
            <a:ahLst/>
            <a:cxnLst/>
            <a:rect l="l" t="t" r="r" b="b"/>
            <a:pathLst>
              <a:path w="646429" h="120014">
                <a:moveTo>
                  <a:pt x="100965" y="1650"/>
                </a:moveTo>
                <a:lnTo>
                  <a:pt x="0" y="60959"/>
                </a:lnTo>
                <a:lnTo>
                  <a:pt x="101346" y="119506"/>
                </a:lnTo>
                <a:lnTo>
                  <a:pt x="109093" y="117474"/>
                </a:lnTo>
                <a:lnTo>
                  <a:pt x="112649" y="111378"/>
                </a:lnTo>
                <a:lnTo>
                  <a:pt x="116077" y="105282"/>
                </a:lnTo>
                <a:lnTo>
                  <a:pt x="114046" y="97535"/>
                </a:lnTo>
                <a:lnTo>
                  <a:pt x="72536" y="73532"/>
                </a:lnTo>
                <a:lnTo>
                  <a:pt x="25273" y="73532"/>
                </a:lnTo>
                <a:lnTo>
                  <a:pt x="25273" y="48132"/>
                </a:lnTo>
                <a:lnTo>
                  <a:pt x="72169" y="47963"/>
                </a:lnTo>
                <a:lnTo>
                  <a:pt x="113792" y="23494"/>
                </a:lnTo>
                <a:lnTo>
                  <a:pt x="115824" y="15747"/>
                </a:lnTo>
                <a:lnTo>
                  <a:pt x="112268" y="9651"/>
                </a:lnTo>
                <a:lnTo>
                  <a:pt x="108712" y="3682"/>
                </a:lnTo>
                <a:lnTo>
                  <a:pt x="100965" y="1650"/>
                </a:lnTo>
                <a:close/>
              </a:path>
              <a:path w="646429" h="120014">
                <a:moveTo>
                  <a:pt x="624575" y="45973"/>
                </a:moveTo>
                <a:lnTo>
                  <a:pt x="621030" y="45973"/>
                </a:lnTo>
                <a:lnTo>
                  <a:pt x="621157" y="71373"/>
                </a:lnTo>
                <a:lnTo>
                  <a:pt x="574192" y="71544"/>
                </a:lnTo>
                <a:lnTo>
                  <a:pt x="532511" y="96011"/>
                </a:lnTo>
                <a:lnTo>
                  <a:pt x="530606" y="103758"/>
                </a:lnTo>
                <a:lnTo>
                  <a:pt x="534162" y="109854"/>
                </a:lnTo>
                <a:lnTo>
                  <a:pt x="537718" y="115823"/>
                </a:lnTo>
                <a:lnTo>
                  <a:pt x="545465" y="117855"/>
                </a:lnTo>
                <a:lnTo>
                  <a:pt x="646302" y="58546"/>
                </a:lnTo>
                <a:lnTo>
                  <a:pt x="624575" y="45973"/>
                </a:lnTo>
                <a:close/>
              </a:path>
              <a:path w="646429" h="120014">
                <a:moveTo>
                  <a:pt x="72169" y="47963"/>
                </a:moveTo>
                <a:lnTo>
                  <a:pt x="25273" y="48132"/>
                </a:lnTo>
                <a:lnTo>
                  <a:pt x="25273" y="73532"/>
                </a:lnTo>
                <a:lnTo>
                  <a:pt x="72241" y="73362"/>
                </a:lnTo>
                <a:lnTo>
                  <a:pt x="69456" y="71754"/>
                </a:lnTo>
                <a:lnTo>
                  <a:pt x="31750" y="71754"/>
                </a:lnTo>
                <a:lnTo>
                  <a:pt x="31623" y="49910"/>
                </a:lnTo>
                <a:lnTo>
                  <a:pt x="68859" y="49910"/>
                </a:lnTo>
                <a:lnTo>
                  <a:pt x="72169" y="47963"/>
                </a:lnTo>
                <a:close/>
              </a:path>
              <a:path w="646429" h="120014">
                <a:moveTo>
                  <a:pt x="72241" y="73362"/>
                </a:moveTo>
                <a:lnTo>
                  <a:pt x="25273" y="73532"/>
                </a:lnTo>
                <a:lnTo>
                  <a:pt x="72536" y="73532"/>
                </a:lnTo>
                <a:lnTo>
                  <a:pt x="72241" y="73362"/>
                </a:lnTo>
                <a:close/>
              </a:path>
              <a:path w="646429" h="120014">
                <a:moveTo>
                  <a:pt x="574061" y="46144"/>
                </a:moveTo>
                <a:lnTo>
                  <a:pt x="72169" y="47963"/>
                </a:lnTo>
                <a:lnTo>
                  <a:pt x="50421" y="60764"/>
                </a:lnTo>
                <a:lnTo>
                  <a:pt x="72241" y="73362"/>
                </a:lnTo>
                <a:lnTo>
                  <a:pt x="574192" y="71544"/>
                </a:lnTo>
                <a:lnTo>
                  <a:pt x="595930" y="58770"/>
                </a:lnTo>
                <a:lnTo>
                  <a:pt x="574061" y="46144"/>
                </a:lnTo>
                <a:close/>
              </a:path>
              <a:path w="646429" h="120014">
                <a:moveTo>
                  <a:pt x="31623" y="49910"/>
                </a:moveTo>
                <a:lnTo>
                  <a:pt x="31750" y="71754"/>
                </a:lnTo>
                <a:lnTo>
                  <a:pt x="50421" y="60764"/>
                </a:lnTo>
                <a:lnTo>
                  <a:pt x="31623" y="49910"/>
                </a:lnTo>
                <a:close/>
              </a:path>
              <a:path w="646429" h="120014">
                <a:moveTo>
                  <a:pt x="50421" y="60764"/>
                </a:moveTo>
                <a:lnTo>
                  <a:pt x="31750" y="71754"/>
                </a:lnTo>
                <a:lnTo>
                  <a:pt x="69456" y="71754"/>
                </a:lnTo>
                <a:lnTo>
                  <a:pt x="50421" y="60764"/>
                </a:lnTo>
                <a:close/>
              </a:path>
              <a:path w="646429" h="120014">
                <a:moveTo>
                  <a:pt x="595930" y="58770"/>
                </a:moveTo>
                <a:lnTo>
                  <a:pt x="574192" y="71544"/>
                </a:lnTo>
                <a:lnTo>
                  <a:pt x="621157" y="71373"/>
                </a:lnTo>
                <a:lnTo>
                  <a:pt x="621148" y="69595"/>
                </a:lnTo>
                <a:lnTo>
                  <a:pt x="614680" y="69595"/>
                </a:lnTo>
                <a:lnTo>
                  <a:pt x="595930" y="58770"/>
                </a:lnTo>
                <a:close/>
              </a:path>
              <a:path w="646429" h="120014">
                <a:moveTo>
                  <a:pt x="614680" y="47751"/>
                </a:moveTo>
                <a:lnTo>
                  <a:pt x="595930" y="58770"/>
                </a:lnTo>
                <a:lnTo>
                  <a:pt x="614680" y="69595"/>
                </a:lnTo>
                <a:lnTo>
                  <a:pt x="614680" y="47751"/>
                </a:lnTo>
                <a:close/>
              </a:path>
              <a:path w="646429" h="120014">
                <a:moveTo>
                  <a:pt x="621038" y="47751"/>
                </a:moveTo>
                <a:lnTo>
                  <a:pt x="614680" y="47751"/>
                </a:lnTo>
                <a:lnTo>
                  <a:pt x="614680" y="69595"/>
                </a:lnTo>
                <a:lnTo>
                  <a:pt x="621148" y="69595"/>
                </a:lnTo>
                <a:lnTo>
                  <a:pt x="621038" y="47751"/>
                </a:lnTo>
                <a:close/>
              </a:path>
              <a:path w="646429" h="120014">
                <a:moveTo>
                  <a:pt x="68859" y="49910"/>
                </a:moveTo>
                <a:lnTo>
                  <a:pt x="31623" y="49910"/>
                </a:lnTo>
                <a:lnTo>
                  <a:pt x="50421" y="60764"/>
                </a:lnTo>
                <a:lnTo>
                  <a:pt x="68859" y="49910"/>
                </a:lnTo>
                <a:close/>
              </a:path>
              <a:path w="646429" h="120014">
                <a:moveTo>
                  <a:pt x="621030" y="45973"/>
                </a:moveTo>
                <a:lnTo>
                  <a:pt x="574061" y="46144"/>
                </a:lnTo>
                <a:lnTo>
                  <a:pt x="595930" y="58770"/>
                </a:lnTo>
                <a:lnTo>
                  <a:pt x="614680" y="47751"/>
                </a:lnTo>
                <a:lnTo>
                  <a:pt x="621038" y="47751"/>
                </a:lnTo>
                <a:lnTo>
                  <a:pt x="621030" y="45973"/>
                </a:lnTo>
                <a:close/>
              </a:path>
              <a:path w="646429" h="120014">
                <a:moveTo>
                  <a:pt x="544957" y="0"/>
                </a:moveTo>
                <a:lnTo>
                  <a:pt x="537210" y="2031"/>
                </a:lnTo>
                <a:lnTo>
                  <a:pt x="533781" y="8127"/>
                </a:lnTo>
                <a:lnTo>
                  <a:pt x="530225" y="14223"/>
                </a:lnTo>
                <a:lnTo>
                  <a:pt x="532257" y="21970"/>
                </a:lnTo>
                <a:lnTo>
                  <a:pt x="574061" y="46144"/>
                </a:lnTo>
                <a:lnTo>
                  <a:pt x="624575" y="45973"/>
                </a:lnTo>
                <a:lnTo>
                  <a:pt x="551052" y="3428"/>
                </a:lnTo>
                <a:lnTo>
                  <a:pt x="544957" y="0"/>
                </a:lnTo>
                <a:close/>
              </a:path>
            </a:pathLst>
          </a:custGeom>
          <a:solidFill>
            <a:srgbClr val="4F81BC"/>
          </a:solidFill>
        </p:spPr>
        <p:txBody>
          <a:bodyPr wrap="square" lIns="0" tIns="0" rIns="0" bIns="0" rtlCol="0"/>
          <a:lstStyle/>
          <a:p>
            <a:endParaRPr/>
          </a:p>
        </p:txBody>
      </p:sp>
      <p:sp>
        <p:nvSpPr>
          <p:cNvPr id="8" name="object 8"/>
          <p:cNvSpPr txBox="1"/>
          <p:nvPr/>
        </p:nvSpPr>
        <p:spPr>
          <a:xfrm>
            <a:off x="5921756" y="5341451"/>
            <a:ext cx="735965" cy="258404"/>
          </a:xfrm>
          <a:prstGeom prst="rect">
            <a:avLst/>
          </a:prstGeom>
        </p:spPr>
        <p:txBody>
          <a:bodyPr vert="horz" wrap="square" lIns="0" tIns="12065" rIns="0" bIns="0" rtlCol="0">
            <a:spAutoFit/>
          </a:bodyPr>
          <a:lstStyle/>
          <a:p>
            <a:pPr marL="12700">
              <a:lnSpc>
                <a:spcPct val="100000"/>
              </a:lnSpc>
              <a:spcBef>
                <a:spcPts val="95"/>
              </a:spcBef>
            </a:pPr>
            <a:r>
              <a:rPr sz="1600" spc="-5" dirty="0">
                <a:solidFill>
                  <a:srgbClr val="1F487C"/>
                </a:solidFill>
                <a:latin typeface="Calibri"/>
                <a:cs typeface="Calibri"/>
              </a:rPr>
              <a:t>N</a:t>
            </a:r>
            <a:r>
              <a:rPr sz="1600" spc="-20" dirty="0">
                <a:solidFill>
                  <a:srgbClr val="1F487C"/>
                </a:solidFill>
                <a:latin typeface="Calibri"/>
                <a:cs typeface="Calibri"/>
              </a:rPr>
              <a:t>e</a:t>
            </a:r>
            <a:r>
              <a:rPr sz="1600" spc="-5" dirty="0">
                <a:solidFill>
                  <a:srgbClr val="1F487C"/>
                </a:solidFill>
                <a:latin typeface="Calibri"/>
                <a:cs typeface="Calibri"/>
              </a:rPr>
              <a:t>t</a:t>
            </a:r>
            <a:r>
              <a:rPr sz="1600" spc="-20" dirty="0">
                <a:solidFill>
                  <a:srgbClr val="1F487C"/>
                </a:solidFill>
                <a:latin typeface="Calibri"/>
                <a:cs typeface="Calibri"/>
              </a:rPr>
              <a:t>w</a:t>
            </a:r>
            <a:r>
              <a:rPr sz="1600" spc="-10" dirty="0">
                <a:solidFill>
                  <a:srgbClr val="1F487C"/>
                </a:solidFill>
                <a:latin typeface="Calibri"/>
                <a:cs typeface="Calibri"/>
              </a:rPr>
              <a:t>o</a:t>
            </a:r>
            <a:r>
              <a:rPr sz="1600" spc="-15" dirty="0">
                <a:solidFill>
                  <a:srgbClr val="1F487C"/>
                </a:solidFill>
                <a:latin typeface="Calibri"/>
                <a:cs typeface="Calibri"/>
              </a:rPr>
              <a:t>r</a:t>
            </a:r>
            <a:r>
              <a:rPr sz="1600" spc="-5" dirty="0">
                <a:solidFill>
                  <a:srgbClr val="1F487C"/>
                </a:solidFill>
                <a:latin typeface="Calibri"/>
                <a:cs typeface="Calibri"/>
              </a:rPr>
              <a:t>k</a:t>
            </a:r>
            <a:endParaRPr sz="1600">
              <a:latin typeface="Calibri"/>
              <a:cs typeface="Calibri"/>
            </a:endParaRPr>
          </a:p>
        </p:txBody>
      </p:sp>
      <p:sp>
        <p:nvSpPr>
          <p:cNvPr id="9" name="object 9"/>
          <p:cNvSpPr txBox="1"/>
          <p:nvPr/>
        </p:nvSpPr>
        <p:spPr>
          <a:xfrm>
            <a:off x="7721601" y="5342669"/>
            <a:ext cx="650875" cy="258404"/>
          </a:xfrm>
          <a:prstGeom prst="rect">
            <a:avLst/>
          </a:prstGeom>
        </p:spPr>
        <p:txBody>
          <a:bodyPr vert="horz" wrap="square" lIns="0" tIns="12065" rIns="0" bIns="0" rtlCol="0">
            <a:spAutoFit/>
          </a:bodyPr>
          <a:lstStyle/>
          <a:p>
            <a:pPr marL="12700">
              <a:lnSpc>
                <a:spcPct val="100000"/>
              </a:lnSpc>
              <a:spcBef>
                <a:spcPts val="95"/>
              </a:spcBef>
            </a:pPr>
            <a:r>
              <a:rPr sz="1600" spc="-15" dirty="0">
                <a:solidFill>
                  <a:srgbClr val="1F487C"/>
                </a:solidFill>
                <a:latin typeface="Calibri"/>
                <a:cs typeface="Calibri"/>
              </a:rPr>
              <a:t>Storage</a:t>
            </a:r>
            <a:endParaRPr sz="1600">
              <a:latin typeface="Calibri"/>
              <a:cs typeface="Calibri"/>
            </a:endParaRPr>
          </a:p>
        </p:txBody>
      </p:sp>
      <p:sp>
        <p:nvSpPr>
          <p:cNvPr id="10" name="object 10"/>
          <p:cNvSpPr/>
          <p:nvPr/>
        </p:nvSpPr>
        <p:spPr>
          <a:xfrm>
            <a:off x="5626989" y="1986789"/>
            <a:ext cx="2809620" cy="2203025"/>
          </a:xfrm>
          <a:prstGeom prst="rect">
            <a:avLst/>
          </a:prstGeom>
          <a:blipFill>
            <a:blip r:embed="rId4" cstate="print"/>
            <a:stretch>
              <a:fillRect/>
            </a:stretch>
          </a:blipFill>
        </p:spPr>
        <p:txBody>
          <a:bodyPr wrap="square" lIns="0" tIns="0" rIns="0" bIns="0" rtlCol="0"/>
          <a:lstStyle/>
          <a:p>
            <a:endParaRPr/>
          </a:p>
        </p:txBody>
      </p:sp>
      <p:sp>
        <p:nvSpPr>
          <p:cNvPr id="11" name="object 11"/>
          <p:cNvSpPr/>
          <p:nvPr/>
        </p:nvSpPr>
        <p:spPr>
          <a:xfrm>
            <a:off x="5670803" y="1522816"/>
            <a:ext cx="2765805" cy="1982385"/>
          </a:xfrm>
          <a:prstGeom prst="rect">
            <a:avLst/>
          </a:prstGeom>
          <a:blipFill>
            <a:blip r:embed="rId5" cstate="print"/>
            <a:stretch>
              <a:fillRect/>
            </a:stretch>
          </a:blipFill>
        </p:spPr>
        <p:txBody>
          <a:bodyPr wrap="square" lIns="0" tIns="0" rIns="0" bIns="0" rtlCol="0"/>
          <a:lstStyle/>
          <a:p>
            <a:endParaRPr/>
          </a:p>
        </p:txBody>
      </p:sp>
      <p:sp>
        <p:nvSpPr>
          <p:cNvPr id="12" name="object 12"/>
          <p:cNvSpPr/>
          <p:nvPr/>
        </p:nvSpPr>
        <p:spPr>
          <a:xfrm>
            <a:off x="5628132" y="2170176"/>
            <a:ext cx="1508760" cy="1584960"/>
          </a:xfrm>
          <a:prstGeom prst="rect">
            <a:avLst/>
          </a:prstGeom>
          <a:blipFill>
            <a:blip r:embed="rId6" cstate="print"/>
            <a:stretch>
              <a:fillRect/>
            </a:stretch>
          </a:blipFill>
        </p:spPr>
        <p:txBody>
          <a:bodyPr wrap="square" lIns="0" tIns="0" rIns="0" bIns="0" rtlCol="0"/>
          <a:lstStyle/>
          <a:p>
            <a:endParaRPr/>
          </a:p>
        </p:txBody>
      </p:sp>
      <p:sp>
        <p:nvSpPr>
          <p:cNvPr id="13" name="object 13"/>
          <p:cNvSpPr/>
          <p:nvPr/>
        </p:nvSpPr>
        <p:spPr>
          <a:xfrm>
            <a:off x="5658993" y="1179407"/>
            <a:ext cx="2501645" cy="1876213"/>
          </a:xfrm>
          <a:prstGeom prst="rect">
            <a:avLst/>
          </a:prstGeom>
          <a:blipFill>
            <a:blip r:embed="rId7" cstate="print"/>
            <a:stretch>
              <a:fillRect/>
            </a:stretch>
          </a:blipFill>
        </p:spPr>
        <p:txBody>
          <a:bodyPr wrap="square" lIns="0" tIns="0" rIns="0" bIns="0" rtlCol="0"/>
          <a:lstStyle/>
          <a:p>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Types of Virtualization</a:t>
            </a:r>
            <a:endParaRPr lang="en-IN" dirty="0"/>
          </a:p>
        </p:txBody>
      </p:sp>
      <p:pic>
        <p:nvPicPr>
          <p:cNvPr id="2050" name="Picture 2"/>
          <p:cNvPicPr>
            <a:picLocks noGrp="1" noChangeAspect="1" noChangeArrowheads="1"/>
          </p:cNvPicPr>
          <p:nvPr>
            <p:ph idx="1"/>
          </p:nvPr>
        </p:nvPicPr>
        <p:blipFill>
          <a:blip r:embed="rId2" cstate="print"/>
          <a:srcRect/>
          <a:stretch>
            <a:fillRect/>
          </a:stretch>
        </p:blipFill>
        <p:spPr bwMode="auto">
          <a:xfrm>
            <a:off x="1066800" y="1676400"/>
            <a:ext cx="7162800" cy="37338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normAutofit/>
          </a:bodyPr>
          <a:lstStyle/>
          <a:p>
            <a:pPr algn="just">
              <a:buNone/>
            </a:pPr>
            <a:r>
              <a:rPr lang="en-IN" sz="2400" dirty="0" smtClean="0"/>
              <a:t>Server Virtualization</a:t>
            </a:r>
          </a:p>
          <a:p>
            <a:pPr algn="just"/>
            <a:r>
              <a:rPr lang="en-IN" sz="2400" dirty="0" smtClean="0"/>
              <a:t>Server virtualization allows for many virtual machines to run on one physical server. </a:t>
            </a:r>
          </a:p>
          <a:p>
            <a:pPr algn="just"/>
            <a:r>
              <a:rPr lang="en-IN" sz="2400" dirty="0" smtClean="0"/>
              <a:t>The virtual servers share the resources of the physical server, which leads to better utilization of the physical servers resources. </a:t>
            </a:r>
          </a:p>
          <a:p>
            <a:pPr algn="just"/>
            <a:r>
              <a:rPr lang="en-IN" sz="2400" dirty="0" smtClean="0"/>
              <a:t>The resources that the virtual machines share are CPU, memory, storage, and networking. </a:t>
            </a:r>
          </a:p>
          <a:p>
            <a:pPr algn="just"/>
            <a:r>
              <a:rPr lang="en-IN" sz="2400" dirty="0" smtClean="0"/>
              <a:t>All of these resources are provided to the virtual machines through the hypervisor of the physical server.</a:t>
            </a:r>
            <a:endParaRPr lang="en-IN" sz="2400" dirty="0"/>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990600"/>
            <a:ext cx="8229600" cy="5135563"/>
          </a:xfrm>
        </p:spPr>
        <p:txBody>
          <a:bodyPr>
            <a:noAutofit/>
          </a:bodyPr>
          <a:lstStyle/>
          <a:p>
            <a:pPr algn="just">
              <a:buNone/>
            </a:pPr>
            <a:r>
              <a:rPr lang="en-IN" sz="2400" dirty="0" smtClean="0">
                <a:latin typeface="Times New Roman" pitchFamily="18" charset="0"/>
                <a:cs typeface="Times New Roman" pitchFamily="18" charset="0"/>
              </a:rPr>
              <a:t>Network virtualization</a:t>
            </a:r>
          </a:p>
          <a:p>
            <a:pPr algn="just"/>
            <a:r>
              <a:rPr lang="en-IN" sz="2400" dirty="0" smtClean="0">
                <a:latin typeface="Times New Roman" pitchFamily="18" charset="0"/>
                <a:cs typeface="Times New Roman" pitchFamily="18" charset="0"/>
              </a:rPr>
              <a:t>The ability to run multiple virtual networks that each has a separate control and data plan. It co-exist together on top of one physical network . It can be managed by individual parties that potentially confidential to each other.</a:t>
            </a:r>
            <a:br>
              <a:rPr lang="en-IN" sz="2400" dirty="0" smtClean="0">
                <a:latin typeface="Times New Roman" pitchFamily="18" charset="0"/>
                <a:cs typeface="Times New Roman" pitchFamily="18" charset="0"/>
              </a:rPr>
            </a:br>
            <a:r>
              <a:rPr lang="en-IN" sz="2400" dirty="0" smtClean="0">
                <a:latin typeface="Times New Roman" pitchFamily="18" charset="0"/>
                <a:cs typeface="Times New Roman" pitchFamily="18" charset="0"/>
              </a:rPr>
              <a:t>Network virtualization, provides a facility to create and provision virtual networks—logical switches, routers, firewalls, load balancer, Virtual Private Network (VPN), and workload security within days or even in weeks.</a:t>
            </a:r>
            <a:endParaRPr lang="en-IN" sz="24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algn="just"/>
            <a:r>
              <a:rPr lang="en-IN" sz="2400" dirty="0" smtClean="0">
                <a:latin typeface="Times New Roman" pitchFamily="18" charset="0"/>
                <a:cs typeface="Times New Roman" pitchFamily="18" charset="0"/>
              </a:rPr>
              <a:t>Storage virtualization is an array of servers that are managed by a virtual storage system. The servers aren’t aware of exactly where their data is stored, and instead function more like worker bees in a hive. It makes managing storage from multiple sources to be managed and utilized as a single repository. storage virtualization software maintains smooth operations, consistent performance and a continuous suite of advanced functions despite changes, break down and differences in the underlying equipment.</a:t>
            </a:r>
            <a:endParaRPr lang="en-IN" sz="24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normAutofit/>
          </a:bodyPr>
          <a:lstStyle/>
          <a:p>
            <a:pPr algn="just"/>
            <a:r>
              <a:rPr lang="en-IN" sz="2400" dirty="0" smtClean="0">
                <a:latin typeface="Times New Roman" pitchFamily="18" charset="0"/>
                <a:cs typeface="Times New Roman" pitchFamily="18" charset="0"/>
              </a:rPr>
              <a:t>Desktop virtualization allows the users’ OS to be remotely stored on a server in the data </a:t>
            </a:r>
            <a:r>
              <a:rPr lang="en-IN" sz="2400" dirty="0" err="1" smtClean="0">
                <a:latin typeface="Times New Roman" pitchFamily="18" charset="0"/>
                <a:cs typeface="Times New Roman" pitchFamily="18" charset="0"/>
              </a:rPr>
              <a:t>center</a:t>
            </a:r>
            <a:r>
              <a:rPr lang="en-IN" sz="2400" dirty="0" smtClean="0">
                <a:latin typeface="Times New Roman" pitchFamily="18" charset="0"/>
                <a:cs typeface="Times New Roman" pitchFamily="18" charset="0"/>
              </a:rPr>
              <a:t>. It allows the user to access their desktop virtually, from any location by different machine. </a:t>
            </a:r>
          </a:p>
          <a:p>
            <a:pPr algn="just"/>
            <a:r>
              <a:rPr lang="en-IN" sz="2400" dirty="0" smtClean="0">
                <a:latin typeface="Times New Roman" pitchFamily="18" charset="0"/>
                <a:cs typeface="Times New Roman" pitchFamily="18" charset="0"/>
              </a:rPr>
              <a:t>Users who wants specific operating systems other than Windows Server will need to have a virtual desktop.</a:t>
            </a:r>
          </a:p>
          <a:p>
            <a:pPr algn="just"/>
            <a:r>
              <a:rPr lang="en-IN" sz="2400" dirty="0" smtClean="0">
                <a:latin typeface="Times New Roman" pitchFamily="18" charset="0"/>
                <a:cs typeface="Times New Roman" pitchFamily="18" charset="0"/>
              </a:rPr>
              <a:t>Main benefits of desktop virtualization are user mobility, portability, easy management of software installation, updates and patches.</a:t>
            </a:r>
            <a:endParaRPr lang="en-IN" sz="24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76200" y="228600"/>
            <a:ext cx="8991600" cy="6553200"/>
          </a:xfrm>
          <a:prstGeom prst="rect">
            <a:avLst/>
          </a:prstGeom>
        </p:spPr>
      </p:pic>
    </p:spTree>
    <p:extLst>
      <p:ext uri="{BB962C8B-B14F-4D97-AF65-F5344CB8AC3E}">
        <p14:creationId xmlns:p14="http://schemas.microsoft.com/office/powerpoint/2010/main" val="97458431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76200" y="152400"/>
            <a:ext cx="9067800" cy="6629400"/>
          </a:xfrm>
          <a:prstGeom prst="rect">
            <a:avLst/>
          </a:prstGeom>
        </p:spPr>
      </p:pic>
    </p:spTree>
    <p:extLst>
      <p:ext uri="{BB962C8B-B14F-4D97-AF65-F5344CB8AC3E}">
        <p14:creationId xmlns:p14="http://schemas.microsoft.com/office/powerpoint/2010/main" val="293181085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normAutofit/>
          </a:bodyPr>
          <a:lstStyle/>
          <a:p>
            <a:pPr algn="just"/>
            <a:r>
              <a:rPr lang="en-IN" sz="2800" dirty="0" smtClean="0">
                <a:latin typeface="Times New Roman" pitchFamily="18" charset="0"/>
                <a:cs typeface="Times New Roman" pitchFamily="18" charset="0"/>
              </a:rPr>
              <a:t>A </a:t>
            </a:r>
            <a:r>
              <a:rPr lang="en-IN" sz="2800" b="1" dirty="0" smtClean="0">
                <a:latin typeface="Times New Roman" pitchFamily="18" charset="0"/>
                <a:cs typeface="Times New Roman" pitchFamily="18" charset="0"/>
              </a:rPr>
              <a:t>hypervisor</a:t>
            </a:r>
            <a:r>
              <a:rPr lang="en-IN" sz="2800" dirty="0" smtClean="0">
                <a:latin typeface="Times New Roman" pitchFamily="18" charset="0"/>
                <a:cs typeface="Times New Roman" pitchFamily="18" charset="0"/>
              </a:rPr>
              <a:t> (or virtual machine monitor, VMM) is a computer software, firmware or hardware that creates and runs virtual machines. A computer on which a </a:t>
            </a:r>
            <a:r>
              <a:rPr lang="en-IN" sz="2800" b="1" dirty="0" smtClean="0">
                <a:latin typeface="Times New Roman" pitchFamily="18" charset="0"/>
                <a:cs typeface="Times New Roman" pitchFamily="18" charset="0"/>
              </a:rPr>
              <a:t>hypervisor</a:t>
            </a:r>
            <a:r>
              <a:rPr lang="en-IN" sz="2800" dirty="0" smtClean="0">
                <a:latin typeface="Times New Roman" pitchFamily="18" charset="0"/>
                <a:cs typeface="Times New Roman" pitchFamily="18" charset="0"/>
              </a:rPr>
              <a:t> runs one or more virtual machines is called a host machine, and each virtual machine is called a guest machine.</a:t>
            </a:r>
            <a:endParaRPr lang="en-IN" sz="2800" dirty="0">
              <a:latin typeface="Times New Roman" pitchFamily="18" charset="0"/>
              <a:cs typeface="Times New Roman" pitchFamily="18" charset="0"/>
            </a:endParaRPr>
          </a:p>
        </p:txBody>
      </p:sp>
    </p:spTree>
    <p:extLst>
      <p:ext uri="{BB962C8B-B14F-4D97-AF65-F5344CB8AC3E}">
        <p14:creationId xmlns:p14="http://schemas.microsoft.com/office/powerpoint/2010/main" val="203338600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990600"/>
          </a:xfrm>
        </p:spPr>
        <p:txBody>
          <a:bodyPr/>
          <a:lstStyle/>
          <a:p>
            <a:r>
              <a:rPr lang="en-IN" dirty="0" smtClean="0"/>
              <a:t>About Hypervisors</a:t>
            </a:r>
            <a:endParaRPr lang="en-IN" dirty="0"/>
          </a:p>
        </p:txBody>
      </p:sp>
      <p:pic>
        <p:nvPicPr>
          <p:cNvPr id="1026" name="Picture 2"/>
          <p:cNvPicPr>
            <a:picLocks noGrp="1" noChangeAspect="1" noChangeArrowheads="1"/>
          </p:cNvPicPr>
          <p:nvPr>
            <p:ph idx="1"/>
          </p:nvPr>
        </p:nvPicPr>
        <p:blipFill>
          <a:blip r:embed="rId2" cstate="print"/>
          <a:srcRect/>
          <a:stretch>
            <a:fillRect/>
          </a:stretch>
        </p:blipFill>
        <p:spPr bwMode="auto">
          <a:xfrm>
            <a:off x="1371600" y="1371600"/>
            <a:ext cx="6553200" cy="5105400"/>
          </a:xfrm>
          <a:prstGeom prst="rect">
            <a:avLst/>
          </a:prstGeom>
          <a:noFill/>
          <a:ln w="9525">
            <a:noFill/>
            <a:miter lim="800000"/>
            <a:headEnd/>
            <a:tailEnd/>
          </a:ln>
        </p:spPr>
      </p:pic>
    </p:spTree>
    <p:extLst>
      <p:ext uri="{BB962C8B-B14F-4D97-AF65-F5344CB8AC3E}">
        <p14:creationId xmlns:p14="http://schemas.microsoft.com/office/powerpoint/2010/main" val="40081988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838200"/>
            <a:ext cx="8229600" cy="5287963"/>
          </a:xfrm>
        </p:spPr>
        <p:txBody>
          <a:bodyPr>
            <a:normAutofit/>
          </a:bodyPr>
          <a:lstStyle/>
          <a:p>
            <a:pPr algn="just"/>
            <a:r>
              <a:rPr lang="en-IN" sz="2400" dirty="0" smtClean="0">
                <a:latin typeface="Times New Roman" pitchFamily="18" charset="0"/>
                <a:cs typeface="Times New Roman" pitchFamily="18" charset="0"/>
              </a:rPr>
              <a:t>There are two principal types of hypervisor: Type 1 and Type 2 hypervisors. </a:t>
            </a:r>
          </a:p>
          <a:p>
            <a:pPr algn="just"/>
            <a:r>
              <a:rPr lang="en-IN" sz="2400" dirty="0" smtClean="0">
                <a:latin typeface="Times New Roman" pitchFamily="18" charset="0"/>
                <a:cs typeface="Times New Roman" pitchFamily="18" charset="0"/>
              </a:rPr>
              <a:t>Type 1 hypervisors are deployed directly atop the system's hardware without any underlying operating systems or other software. These are called "</a:t>
            </a:r>
            <a:r>
              <a:rPr lang="en-IN" sz="2400" u="sng" dirty="0" smtClean="0">
                <a:latin typeface="Times New Roman" pitchFamily="18" charset="0"/>
                <a:cs typeface="Times New Roman" pitchFamily="18" charset="0"/>
                <a:hlinkClick r:id="rId2"/>
              </a:rPr>
              <a:t>bare-metal</a:t>
            </a:r>
            <a:r>
              <a:rPr lang="en-IN" sz="2400" dirty="0" smtClean="0">
                <a:latin typeface="Times New Roman" pitchFamily="18" charset="0"/>
                <a:cs typeface="Times New Roman" pitchFamily="18" charset="0"/>
              </a:rPr>
              <a:t>" hypervisors and are the most common and popular type of hypervisor for the enterprise data </a:t>
            </a:r>
            <a:r>
              <a:rPr lang="en-IN" sz="2400" dirty="0" err="1" smtClean="0">
                <a:latin typeface="Times New Roman" pitchFamily="18" charset="0"/>
                <a:cs typeface="Times New Roman" pitchFamily="18" charset="0"/>
              </a:rPr>
              <a:t>center</a:t>
            </a:r>
            <a:r>
              <a:rPr lang="en-IN" sz="2400" dirty="0" smtClean="0">
                <a:latin typeface="Times New Roman" pitchFamily="18" charset="0"/>
                <a:cs typeface="Times New Roman" pitchFamily="18" charset="0"/>
              </a:rPr>
              <a:t>. Examples include </a:t>
            </a:r>
            <a:r>
              <a:rPr lang="en-IN" sz="2400" dirty="0" err="1" smtClean="0">
                <a:latin typeface="Times New Roman" pitchFamily="18" charset="0"/>
                <a:cs typeface="Times New Roman" pitchFamily="18" charset="0"/>
              </a:rPr>
              <a:t>vSphere</a:t>
            </a:r>
            <a:r>
              <a:rPr lang="en-IN" sz="2400" dirty="0" smtClean="0">
                <a:latin typeface="Times New Roman" pitchFamily="18" charset="0"/>
                <a:cs typeface="Times New Roman" pitchFamily="18" charset="0"/>
              </a:rPr>
              <a:t> or Hyper-V.</a:t>
            </a:r>
          </a:p>
          <a:p>
            <a:pPr algn="just"/>
            <a:r>
              <a:rPr lang="en-IN" sz="2400" dirty="0" smtClean="0">
                <a:latin typeface="Times New Roman" pitchFamily="18" charset="0"/>
                <a:cs typeface="Times New Roman" pitchFamily="18" charset="0"/>
              </a:rPr>
              <a:t> Type 2 hypervisors run as a software layer atop a host operating system and are usually called "hosted" hypervisors like VMware Workstation Player or Parallels Desktop. Hosted hypervisors are often found on endpoints like personal computers (PCs).</a:t>
            </a:r>
            <a:endParaRPr lang="en-IN" sz="2400" dirty="0">
              <a:latin typeface="Times New Roman" pitchFamily="18" charset="0"/>
              <a:cs typeface="Times New Roman" pitchFamily="18" charset="0"/>
            </a:endParaRPr>
          </a:p>
        </p:txBody>
      </p:sp>
    </p:spTree>
    <p:extLst>
      <p:ext uri="{BB962C8B-B14F-4D97-AF65-F5344CB8AC3E}">
        <p14:creationId xmlns:p14="http://schemas.microsoft.com/office/powerpoint/2010/main" val="355603122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0" indent="0">
              <a:buNone/>
            </a:pPr>
            <a:r>
              <a:rPr lang="en-US" sz="4000" dirty="0" smtClean="0"/>
              <a:t>       </a:t>
            </a:r>
          </a:p>
          <a:p>
            <a:pPr marL="0" indent="0">
              <a:buNone/>
            </a:pPr>
            <a:r>
              <a:rPr lang="en-US" sz="4000" dirty="0"/>
              <a:t> </a:t>
            </a:r>
            <a:r>
              <a:rPr lang="en-US" sz="4000" dirty="0" smtClean="0"/>
              <a:t>        Why </a:t>
            </a:r>
            <a:r>
              <a:rPr lang="en-US" sz="4000" dirty="0"/>
              <a:t>use a hypervisor?</a:t>
            </a:r>
          </a:p>
          <a:p>
            <a:pPr marL="0" indent="0">
              <a:buNone/>
            </a:pPr>
            <a:endParaRPr lang="en-US" sz="4000" dirty="0"/>
          </a:p>
        </p:txBody>
      </p:sp>
    </p:spTree>
    <p:extLst>
      <p:ext uri="{BB962C8B-B14F-4D97-AF65-F5344CB8AC3E}">
        <p14:creationId xmlns:p14="http://schemas.microsoft.com/office/powerpoint/2010/main" val="25218989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0" indent="0">
              <a:buNone/>
            </a:pPr>
            <a:endParaRPr lang="en-US" sz="4000" dirty="0" smtClean="0"/>
          </a:p>
          <a:p>
            <a:pPr marL="0" indent="0">
              <a:buNone/>
            </a:pPr>
            <a:r>
              <a:rPr lang="en-US" sz="4000" dirty="0"/>
              <a:t> </a:t>
            </a:r>
            <a:r>
              <a:rPr lang="en-US" sz="4000" dirty="0" smtClean="0"/>
              <a:t>     How </a:t>
            </a:r>
            <a:r>
              <a:rPr lang="en-US" sz="4000" dirty="0"/>
              <a:t>does a hypervisor work?</a:t>
            </a:r>
          </a:p>
          <a:p>
            <a:pPr marL="0" indent="0">
              <a:buNone/>
            </a:pPr>
            <a:endParaRPr lang="en-US" sz="4000" dirty="0"/>
          </a:p>
        </p:txBody>
      </p:sp>
    </p:spTree>
    <p:extLst>
      <p:ext uri="{BB962C8B-B14F-4D97-AF65-F5344CB8AC3E}">
        <p14:creationId xmlns:p14="http://schemas.microsoft.com/office/powerpoint/2010/main" val="260818765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90600" y="685800"/>
            <a:ext cx="7696200" cy="5440363"/>
          </a:xfrm>
        </p:spPr>
        <p:txBody>
          <a:bodyPr>
            <a:normAutofit/>
          </a:bodyPr>
          <a:lstStyle/>
          <a:p>
            <a:pPr marL="0" indent="0">
              <a:buNone/>
            </a:pPr>
            <a:r>
              <a:rPr lang="en-US" sz="4000" dirty="0" smtClean="0"/>
              <a:t>       Benefits </a:t>
            </a:r>
            <a:r>
              <a:rPr lang="en-US" sz="4000" dirty="0"/>
              <a:t>of </a:t>
            </a:r>
            <a:r>
              <a:rPr lang="en-US" sz="4000" dirty="0" smtClean="0"/>
              <a:t>hypervisors</a:t>
            </a:r>
          </a:p>
          <a:p>
            <a:pPr marL="0" indent="0">
              <a:buNone/>
            </a:pPr>
            <a:endParaRPr lang="en-US" sz="4000" dirty="0" smtClean="0"/>
          </a:p>
          <a:p>
            <a:r>
              <a:rPr lang="en-US" sz="2800" dirty="0" smtClean="0"/>
              <a:t>Speed</a:t>
            </a:r>
          </a:p>
          <a:p>
            <a:r>
              <a:rPr lang="en-US" sz="2800" dirty="0" smtClean="0"/>
              <a:t>Efficiency</a:t>
            </a:r>
          </a:p>
          <a:p>
            <a:r>
              <a:rPr lang="en-US" sz="2800" dirty="0" smtClean="0"/>
              <a:t>Flexibility</a:t>
            </a:r>
          </a:p>
          <a:p>
            <a:r>
              <a:rPr lang="en-US" sz="2800" dirty="0" smtClean="0"/>
              <a:t>Portability</a:t>
            </a:r>
            <a:endParaRPr lang="en-US" sz="2800" dirty="0"/>
          </a:p>
          <a:p>
            <a:endParaRPr lang="en-US" sz="4000" dirty="0"/>
          </a:p>
        </p:txBody>
      </p:sp>
    </p:spTree>
    <p:extLst>
      <p:ext uri="{BB962C8B-B14F-4D97-AF65-F5344CB8AC3E}">
        <p14:creationId xmlns:p14="http://schemas.microsoft.com/office/powerpoint/2010/main" val="408157702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About Virtual Machines</a:t>
            </a:r>
            <a:endParaRPr lang="en-IN" dirty="0"/>
          </a:p>
        </p:txBody>
      </p:sp>
      <p:sp>
        <p:nvSpPr>
          <p:cNvPr id="3" name="Content Placeholder 2"/>
          <p:cNvSpPr>
            <a:spLocks noGrp="1"/>
          </p:cNvSpPr>
          <p:nvPr>
            <p:ph idx="1"/>
          </p:nvPr>
        </p:nvSpPr>
        <p:spPr/>
        <p:txBody>
          <a:bodyPr>
            <a:normAutofit/>
          </a:bodyPr>
          <a:lstStyle/>
          <a:p>
            <a:pPr algn="just"/>
            <a:r>
              <a:rPr lang="en-IN" sz="2400" b="1" dirty="0" smtClean="0">
                <a:latin typeface="Times New Roman" pitchFamily="18" charset="0"/>
                <a:cs typeface="Times New Roman" pitchFamily="18" charset="0"/>
              </a:rPr>
              <a:t>Virtual machines</a:t>
            </a:r>
            <a:r>
              <a:rPr lang="en-IN" sz="2400" dirty="0" smtClean="0">
                <a:latin typeface="Times New Roman" pitchFamily="18" charset="0"/>
                <a:cs typeface="Times New Roman" pitchFamily="18" charset="0"/>
              </a:rPr>
              <a:t> are software computers that provide the same functionality as physical computers. Like physical computers, they run applications and an operating system. </a:t>
            </a:r>
          </a:p>
          <a:p>
            <a:pPr algn="just"/>
            <a:r>
              <a:rPr lang="en-IN" sz="2400" dirty="0" smtClean="0">
                <a:latin typeface="Times New Roman" pitchFamily="18" charset="0"/>
                <a:cs typeface="Times New Roman" pitchFamily="18" charset="0"/>
              </a:rPr>
              <a:t>Multiple virtual machines can run on the same host system concurrently.</a:t>
            </a:r>
          </a:p>
          <a:p>
            <a:pPr algn="just"/>
            <a:r>
              <a:rPr lang="en-IN" sz="2400" dirty="0" smtClean="0">
                <a:latin typeface="Times New Roman" pitchFamily="18" charset="0"/>
                <a:cs typeface="Times New Roman" pitchFamily="18" charset="0"/>
              </a:rPr>
              <a:t>A virtual machine has its own virtual hardware, including a virtual CPU, memory, a hard disk and a network interface card. </a:t>
            </a:r>
            <a:endParaRPr lang="en-IN" sz="24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656836" y="1022265"/>
            <a:ext cx="3884929" cy="5035127"/>
          </a:xfrm>
          <a:custGeom>
            <a:avLst/>
            <a:gdLst/>
            <a:ahLst/>
            <a:cxnLst/>
            <a:rect l="l" t="t" r="r" b="b"/>
            <a:pathLst>
              <a:path w="3884929" h="3776345">
                <a:moveTo>
                  <a:pt x="0" y="114426"/>
                </a:moveTo>
                <a:lnTo>
                  <a:pt x="9003" y="69865"/>
                </a:lnTo>
                <a:lnTo>
                  <a:pt x="33543" y="33496"/>
                </a:lnTo>
                <a:lnTo>
                  <a:pt x="69919" y="8985"/>
                </a:lnTo>
                <a:lnTo>
                  <a:pt x="114426" y="0"/>
                </a:lnTo>
                <a:lnTo>
                  <a:pt x="3770375" y="0"/>
                </a:lnTo>
                <a:lnTo>
                  <a:pt x="3814937" y="8985"/>
                </a:lnTo>
                <a:lnTo>
                  <a:pt x="3851306" y="33496"/>
                </a:lnTo>
                <a:lnTo>
                  <a:pt x="3875817" y="69865"/>
                </a:lnTo>
                <a:lnTo>
                  <a:pt x="3884803" y="114426"/>
                </a:lnTo>
                <a:lnTo>
                  <a:pt x="3884803" y="3661829"/>
                </a:lnTo>
                <a:lnTo>
                  <a:pt x="3875817" y="3706394"/>
                </a:lnTo>
                <a:lnTo>
                  <a:pt x="3851306" y="3742786"/>
                </a:lnTo>
                <a:lnTo>
                  <a:pt x="3814937" y="3767322"/>
                </a:lnTo>
                <a:lnTo>
                  <a:pt x="3770375" y="3776319"/>
                </a:lnTo>
                <a:lnTo>
                  <a:pt x="114426" y="3776319"/>
                </a:lnTo>
                <a:lnTo>
                  <a:pt x="69919" y="3767322"/>
                </a:lnTo>
                <a:lnTo>
                  <a:pt x="33543" y="3742786"/>
                </a:lnTo>
                <a:lnTo>
                  <a:pt x="9003" y="3706394"/>
                </a:lnTo>
                <a:lnTo>
                  <a:pt x="0" y="3661829"/>
                </a:lnTo>
                <a:lnTo>
                  <a:pt x="0" y="114426"/>
                </a:lnTo>
                <a:close/>
              </a:path>
            </a:pathLst>
          </a:custGeom>
          <a:ln w="6350">
            <a:solidFill>
              <a:srgbClr val="EDEBE0"/>
            </a:solidFill>
          </a:ln>
        </p:spPr>
        <p:txBody>
          <a:bodyPr wrap="square" lIns="0" tIns="0" rIns="0" bIns="0" rtlCol="0"/>
          <a:lstStyle/>
          <a:p>
            <a:endParaRPr/>
          </a:p>
        </p:txBody>
      </p:sp>
      <p:sp>
        <p:nvSpPr>
          <p:cNvPr id="3" name="object 3"/>
          <p:cNvSpPr/>
          <p:nvPr/>
        </p:nvSpPr>
        <p:spPr>
          <a:xfrm>
            <a:off x="479667" y="1023281"/>
            <a:ext cx="3791585" cy="5034280"/>
          </a:xfrm>
          <a:custGeom>
            <a:avLst/>
            <a:gdLst/>
            <a:ahLst/>
            <a:cxnLst/>
            <a:rect l="l" t="t" r="r" b="b"/>
            <a:pathLst>
              <a:path w="3791585" h="3775710">
                <a:moveTo>
                  <a:pt x="0" y="114553"/>
                </a:moveTo>
                <a:lnTo>
                  <a:pt x="8996" y="69973"/>
                </a:lnTo>
                <a:lnTo>
                  <a:pt x="33531" y="33559"/>
                </a:lnTo>
                <a:lnTo>
                  <a:pt x="69919" y="9005"/>
                </a:lnTo>
                <a:lnTo>
                  <a:pt x="114477" y="0"/>
                </a:lnTo>
                <a:lnTo>
                  <a:pt x="3676662" y="0"/>
                </a:lnTo>
                <a:lnTo>
                  <a:pt x="3721243" y="9005"/>
                </a:lnTo>
                <a:lnTo>
                  <a:pt x="3757656" y="33559"/>
                </a:lnTo>
                <a:lnTo>
                  <a:pt x="3782211" y="69973"/>
                </a:lnTo>
                <a:lnTo>
                  <a:pt x="3791216" y="114553"/>
                </a:lnTo>
                <a:lnTo>
                  <a:pt x="3791216" y="3661092"/>
                </a:lnTo>
                <a:lnTo>
                  <a:pt x="3782211" y="3705648"/>
                </a:lnTo>
                <a:lnTo>
                  <a:pt x="3757656" y="3742032"/>
                </a:lnTo>
                <a:lnTo>
                  <a:pt x="3721243" y="3766562"/>
                </a:lnTo>
                <a:lnTo>
                  <a:pt x="3676662" y="3775557"/>
                </a:lnTo>
                <a:lnTo>
                  <a:pt x="114477" y="3775557"/>
                </a:lnTo>
                <a:lnTo>
                  <a:pt x="69919" y="3766562"/>
                </a:lnTo>
                <a:lnTo>
                  <a:pt x="33531" y="3742032"/>
                </a:lnTo>
                <a:lnTo>
                  <a:pt x="8996" y="3705648"/>
                </a:lnTo>
                <a:lnTo>
                  <a:pt x="0" y="3661092"/>
                </a:lnTo>
                <a:lnTo>
                  <a:pt x="0" y="114553"/>
                </a:lnTo>
                <a:close/>
              </a:path>
            </a:pathLst>
          </a:custGeom>
          <a:ln w="6350">
            <a:solidFill>
              <a:srgbClr val="EDEBE0"/>
            </a:solidFill>
          </a:ln>
        </p:spPr>
        <p:txBody>
          <a:bodyPr wrap="square" lIns="0" tIns="0" rIns="0" bIns="0" rtlCol="0"/>
          <a:lstStyle/>
          <a:p>
            <a:endParaRPr/>
          </a:p>
        </p:txBody>
      </p:sp>
      <p:sp>
        <p:nvSpPr>
          <p:cNvPr id="4" name="object 4"/>
          <p:cNvSpPr txBox="1">
            <a:spLocks noGrp="1"/>
          </p:cNvSpPr>
          <p:nvPr>
            <p:ph type="title"/>
          </p:nvPr>
        </p:nvSpPr>
        <p:spPr>
          <a:xfrm>
            <a:off x="535941" y="359965"/>
            <a:ext cx="6550659" cy="505908"/>
          </a:xfrm>
          <a:prstGeom prst="rect">
            <a:avLst/>
          </a:prstGeom>
        </p:spPr>
        <p:txBody>
          <a:bodyPr vert="horz" wrap="square" lIns="0" tIns="13335" rIns="0" bIns="0" rtlCol="0">
            <a:spAutoFit/>
          </a:bodyPr>
          <a:lstStyle/>
          <a:p>
            <a:pPr marL="12700">
              <a:lnSpc>
                <a:spcPct val="100000"/>
              </a:lnSpc>
              <a:spcBef>
                <a:spcPts val="105"/>
              </a:spcBef>
            </a:pPr>
            <a:r>
              <a:rPr sz="3200" spc="-5" dirty="0">
                <a:solidFill>
                  <a:srgbClr val="000000"/>
                </a:solidFill>
                <a:latin typeface="Times New Roman" pitchFamily="18" charset="0"/>
                <a:cs typeface="Times New Roman" pitchFamily="18" charset="0"/>
              </a:rPr>
              <a:t>Benefits </a:t>
            </a:r>
            <a:r>
              <a:rPr sz="3200" dirty="0">
                <a:solidFill>
                  <a:srgbClr val="000000"/>
                </a:solidFill>
                <a:latin typeface="Times New Roman" pitchFamily="18" charset="0"/>
                <a:cs typeface="Times New Roman" pitchFamily="18" charset="0"/>
              </a:rPr>
              <a:t>of </a:t>
            </a:r>
            <a:r>
              <a:rPr sz="3200" spc="-5" dirty="0">
                <a:solidFill>
                  <a:srgbClr val="000000"/>
                </a:solidFill>
                <a:latin typeface="Times New Roman" pitchFamily="18" charset="0"/>
                <a:cs typeface="Times New Roman" pitchFamily="18" charset="0"/>
              </a:rPr>
              <a:t>Using Virtual</a:t>
            </a:r>
            <a:r>
              <a:rPr sz="3200" spc="-20" dirty="0">
                <a:solidFill>
                  <a:srgbClr val="000000"/>
                </a:solidFill>
                <a:latin typeface="Times New Roman" pitchFamily="18" charset="0"/>
                <a:cs typeface="Times New Roman" pitchFamily="18" charset="0"/>
              </a:rPr>
              <a:t> </a:t>
            </a:r>
            <a:r>
              <a:rPr sz="3200" spc="-5" dirty="0">
                <a:solidFill>
                  <a:srgbClr val="000000"/>
                </a:solidFill>
                <a:latin typeface="Times New Roman" pitchFamily="18" charset="0"/>
                <a:cs typeface="Times New Roman" pitchFamily="18" charset="0"/>
              </a:rPr>
              <a:t>Machines</a:t>
            </a:r>
            <a:endParaRPr sz="3200" dirty="0">
              <a:latin typeface="Times New Roman" pitchFamily="18" charset="0"/>
              <a:cs typeface="Times New Roman" pitchFamily="18" charset="0"/>
            </a:endParaRPr>
          </a:p>
        </p:txBody>
      </p:sp>
      <p:sp>
        <p:nvSpPr>
          <p:cNvPr id="5" name="object 5"/>
          <p:cNvSpPr txBox="1"/>
          <p:nvPr/>
        </p:nvSpPr>
        <p:spPr>
          <a:xfrm>
            <a:off x="535941" y="1531113"/>
            <a:ext cx="3663315" cy="2110834"/>
          </a:xfrm>
          <a:prstGeom prst="rect">
            <a:avLst/>
          </a:prstGeom>
        </p:spPr>
        <p:txBody>
          <a:bodyPr vert="horz" wrap="square" lIns="0" tIns="12700" rIns="0" bIns="0" rtlCol="0">
            <a:spAutoFit/>
          </a:bodyPr>
          <a:lstStyle/>
          <a:p>
            <a:pPr marL="12700">
              <a:lnSpc>
                <a:spcPct val="100000"/>
              </a:lnSpc>
              <a:spcBef>
                <a:spcPts val="100"/>
              </a:spcBef>
            </a:pPr>
            <a:r>
              <a:rPr sz="2400" b="1" spc="-15" dirty="0">
                <a:latin typeface="Times New Roman" pitchFamily="18" charset="0"/>
                <a:cs typeface="Times New Roman" pitchFamily="18" charset="0"/>
              </a:rPr>
              <a:t>Physical</a:t>
            </a:r>
            <a:r>
              <a:rPr sz="2400" b="1" spc="-30" dirty="0">
                <a:latin typeface="Times New Roman" pitchFamily="18" charset="0"/>
                <a:cs typeface="Times New Roman" pitchFamily="18" charset="0"/>
              </a:rPr>
              <a:t> </a:t>
            </a:r>
            <a:r>
              <a:rPr sz="2400" b="1" spc="-5" dirty="0">
                <a:latin typeface="Times New Roman" pitchFamily="18" charset="0"/>
                <a:cs typeface="Times New Roman" pitchFamily="18" charset="0"/>
              </a:rPr>
              <a:t>machines</a:t>
            </a:r>
            <a:endParaRPr sz="2400" dirty="0">
              <a:latin typeface="Times New Roman" pitchFamily="18" charset="0"/>
              <a:cs typeface="Times New Roman" pitchFamily="18" charset="0"/>
            </a:endParaRPr>
          </a:p>
          <a:p>
            <a:pPr marL="18415">
              <a:lnSpc>
                <a:spcPct val="100000"/>
              </a:lnSpc>
              <a:spcBef>
                <a:spcPts val="15"/>
              </a:spcBef>
            </a:pPr>
            <a:r>
              <a:rPr sz="2000" spc="-10" dirty="0">
                <a:latin typeface="Times New Roman" pitchFamily="18" charset="0"/>
                <a:cs typeface="Times New Roman" pitchFamily="18" charset="0"/>
              </a:rPr>
              <a:t>Difficult </a:t>
            </a:r>
            <a:r>
              <a:rPr sz="2000" spc="-15" dirty="0">
                <a:latin typeface="Times New Roman" pitchFamily="18" charset="0"/>
                <a:cs typeface="Times New Roman" pitchFamily="18" charset="0"/>
              </a:rPr>
              <a:t>to move </a:t>
            </a:r>
            <a:r>
              <a:rPr sz="2000" spc="-5" dirty="0">
                <a:latin typeface="Times New Roman" pitchFamily="18" charset="0"/>
                <a:cs typeface="Times New Roman" pitchFamily="18" charset="0"/>
              </a:rPr>
              <a:t>or</a:t>
            </a:r>
            <a:r>
              <a:rPr sz="2000" spc="30" dirty="0">
                <a:latin typeface="Times New Roman" pitchFamily="18" charset="0"/>
                <a:cs typeface="Times New Roman" pitchFamily="18" charset="0"/>
              </a:rPr>
              <a:t> </a:t>
            </a:r>
            <a:r>
              <a:rPr sz="2000" spc="-5" dirty="0">
                <a:latin typeface="Times New Roman" pitchFamily="18" charset="0"/>
                <a:cs typeface="Times New Roman" pitchFamily="18" charset="0"/>
              </a:rPr>
              <a:t>copy</a:t>
            </a:r>
            <a:endParaRPr sz="2000" dirty="0">
              <a:latin typeface="Times New Roman" pitchFamily="18" charset="0"/>
              <a:cs typeface="Times New Roman" pitchFamily="18" charset="0"/>
            </a:endParaRPr>
          </a:p>
          <a:p>
            <a:pPr marL="18415" marR="5080">
              <a:lnSpc>
                <a:spcPts val="1920"/>
              </a:lnSpc>
              <a:spcBef>
                <a:spcPts val="464"/>
              </a:spcBef>
            </a:pPr>
            <a:r>
              <a:rPr sz="2000" dirty="0">
                <a:latin typeface="Times New Roman" pitchFamily="18" charset="0"/>
                <a:cs typeface="Times New Roman" pitchFamily="18" charset="0"/>
              </a:rPr>
              <a:t>Bound </a:t>
            </a:r>
            <a:r>
              <a:rPr sz="2000" spc="-15" dirty="0">
                <a:latin typeface="Times New Roman" pitchFamily="18" charset="0"/>
                <a:cs typeface="Times New Roman" pitchFamily="18" charset="0"/>
              </a:rPr>
              <a:t>to </a:t>
            </a:r>
            <a:r>
              <a:rPr sz="2000" dirty="0">
                <a:latin typeface="Times New Roman" pitchFamily="18" charset="0"/>
                <a:cs typeface="Times New Roman" pitchFamily="18" charset="0"/>
              </a:rPr>
              <a:t>a </a:t>
            </a:r>
            <a:r>
              <a:rPr sz="2000" spc="-5" dirty="0">
                <a:latin typeface="Times New Roman" pitchFamily="18" charset="0"/>
                <a:cs typeface="Times New Roman" pitchFamily="18" charset="0"/>
              </a:rPr>
              <a:t>specific </a:t>
            </a:r>
            <a:r>
              <a:rPr sz="2000" spc="-10" dirty="0">
                <a:latin typeface="Times New Roman" pitchFamily="18" charset="0"/>
                <a:cs typeface="Times New Roman" pitchFamily="18" charset="0"/>
              </a:rPr>
              <a:t>set </a:t>
            </a:r>
            <a:r>
              <a:rPr sz="2000" spc="-5" dirty="0">
                <a:latin typeface="Times New Roman" pitchFamily="18" charset="0"/>
                <a:cs typeface="Times New Roman" pitchFamily="18" charset="0"/>
              </a:rPr>
              <a:t>of </a:t>
            </a:r>
            <a:r>
              <a:rPr sz="2000" spc="-10" dirty="0">
                <a:latin typeface="Times New Roman" pitchFamily="18" charset="0"/>
                <a:cs typeface="Times New Roman" pitchFamily="18" charset="0"/>
              </a:rPr>
              <a:t>hardware  </a:t>
            </a:r>
            <a:r>
              <a:rPr sz="2000" spc="-5" dirty="0">
                <a:latin typeface="Times New Roman" pitchFamily="18" charset="0"/>
                <a:cs typeface="Times New Roman" pitchFamily="18" charset="0"/>
              </a:rPr>
              <a:t>components</a:t>
            </a:r>
            <a:endParaRPr sz="2000" dirty="0">
              <a:latin typeface="Times New Roman" pitchFamily="18" charset="0"/>
              <a:cs typeface="Times New Roman" pitchFamily="18" charset="0"/>
            </a:endParaRPr>
          </a:p>
          <a:p>
            <a:pPr marL="18415" marR="690245">
              <a:lnSpc>
                <a:spcPct val="90000"/>
              </a:lnSpc>
              <a:spcBef>
                <a:spcPts val="254"/>
              </a:spcBef>
            </a:pPr>
            <a:r>
              <a:rPr sz="2000" spc="-5" dirty="0">
                <a:latin typeface="Times New Roman" pitchFamily="18" charset="0"/>
                <a:cs typeface="Times New Roman" pitchFamily="18" charset="0"/>
              </a:rPr>
              <a:t>Often has </a:t>
            </a:r>
            <a:r>
              <a:rPr sz="2000" dirty="0">
                <a:latin typeface="Times New Roman" pitchFamily="18" charset="0"/>
                <a:cs typeface="Times New Roman" pitchFamily="18" charset="0"/>
              </a:rPr>
              <a:t>a </a:t>
            </a:r>
            <a:r>
              <a:rPr sz="2000" spc="-5" dirty="0">
                <a:latin typeface="Times New Roman" pitchFamily="18" charset="0"/>
                <a:cs typeface="Times New Roman" pitchFamily="18" charset="0"/>
              </a:rPr>
              <a:t>short </a:t>
            </a:r>
            <a:r>
              <a:rPr sz="2000" spc="-10" dirty="0">
                <a:latin typeface="Times New Roman" pitchFamily="18" charset="0"/>
                <a:cs typeface="Times New Roman" pitchFamily="18" charset="0"/>
              </a:rPr>
              <a:t>lifecycle  Requires personal contact </a:t>
            </a:r>
            <a:r>
              <a:rPr sz="2000" spc="-15" dirty="0">
                <a:latin typeface="Times New Roman" pitchFamily="18" charset="0"/>
                <a:cs typeface="Times New Roman" pitchFamily="18" charset="0"/>
              </a:rPr>
              <a:t>to  </a:t>
            </a:r>
            <a:r>
              <a:rPr sz="2000" spc="-5" dirty="0">
                <a:latin typeface="Times New Roman" pitchFamily="18" charset="0"/>
                <a:cs typeface="Times New Roman" pitchFamily="18" charset="0"/>
              </a:rPr>
              <a:t>upgrade</a:t>
            </a:r>
            <a:r>
              <a:rPr sz="2000" spc="-40" dirty="0">
                <a:latin typeface="Times New Roman" pitchFamily="18" charset="0"/>
                <a:cs typeface="Times New Roman" pitchFamily="18" charset="0"/>
              </a:rPr>
              <a:t> </a:t>
            </a:r>
            <a:r>
              <a:rPr sz="2000" spc="-15" dirty="0">
                <a:latin typeface="Times New Roman" pitchFamily="18" charset="0"/>
                <a:cs typeface="Times New Roman" pitchFamily="18" charset="0"/>
              </a:rPr>
              <a:t>hardware</a:t>
            </a:r>
            <a:endParaRPr sz="2000" dirty="0">
              <a:latin typeface="Times New Roman" pitchFamily="18" charset="0"/>
              <a:cs typeface="Times New Roman" pitchFamily="18" charset="0"/>
            </a:endParaRPr>
          </a:p>
        </p:txBody>
      </p:sp>
      <p:sp>
        <p:nvSpPr>
          <p:cNvPr id="6" name="object 6"/>
          <p:cNvSpPr txBox="1">
            <a:spLocks noGrp="1"/>
          </p:cNvSpPr>
          <p:nvPr>
            <p:ph sz="half" idx="4294967295"/>
          </p:nvPr>
        </p:nvSpPr>
        <p:spPr>
          <a:xfrm>
            <a:off x="4923790" y="1531113"/>
            <a:ext cx="3543300" cy="3462486"/>
          </a:xfrm>
          <a:prstGeom prst="rect">
            <a:avLst/>
          </a:prstGeom>
        </p:spPr>
        <p:txBody>
          <a:bodyPr vert="horz" wrap="square" lIns="0" tIns="12700" rIns="0" bIns="0" rtlCol="0">
            <a:spAutoFit/>
          </a:bodyPr>
          <a:lstStyle/>
          <a:p>
            <a:pPr marL="12700" algn="just">
              <a:lnSpc>
                <a:spcPct val="100000"/>
              </a:lnSpc>
              <a:spcBef>
                <a:spcPts val="100"/>
              </a:spcBef>
            </a:pPr>
            <a:r>
              <a:rPr spc="-5" dirty="0">
                <a:latin typeface="Times New Roman" pitchFamily="18" charset="0"/>
                <a:cs typeface="Times New Roman" pitchFamily="18" charset="0"/>
              </a:rPr>
              <a:t>Virtual</a:t>
            </a:r>
            <a:r>
              <a:rPr spc="-15" dirty="0">
                <a:latin typeface="Times New Roman" pitchFamily="18" charset="0"/>
                <a:cs typeface="Times New Roman" pitchFamily="18" charset="0"/>
              </a:rPr>
              <a:t> </a:t>
            </a:r>
            <a:r>
              <a:rPr spc="-5" dirty="0">
                <a:latin typeface="Times New Roman" pitchFamily="18" charset="0"/>
                <a:cs typeface="Times New Roman" pitchFamily="18" charset="0"/>
              </a:rPr>
              <a:t>machines</a:t>
            </a:r>
          </a:p>
          <a:p>
            <a:pPr marL="18415" algn="just">
              <a:lnSpc>
                <a:spcPct val="100000"/>
              </a:lnSpc>
              <a:spcBef>
                <a:spcPts val="15"/>
              </a:spcBef>
            </a:pPr>
            <a:r>
              <a:rPr sz="2000" b="0" spc="-20" dirty="0">
                <a:latin typeface="Times New Roman" pitchFamily="18" charset="0"/>
                <a:cs typeface="Times New Roman" pitchFamily="18" charset="0"/>
              </a:rPr>
              <a:t>Easy </a:t>
            </a:r>
            <a:r>
              <a:rPr sz="2000" b="0" spc="-15" dirty="0">
                <a:latin typeface="Times New Roman" pitchFamily="18" charset="0"/>
                <a:cs typeface="Times New Roman" pitchFamily="18" charset="0"/>
              </a:rPr>
              <a:t>to move </a:t>
            </a:r>
            <a:r>
              <a:rPr sz="2000" b="0" spc="-5" dirty="0">
                <a:latin typeface="Times New Roman" pitchFamily="18" charset="0"/>
                <a:cs typeface="Times New Roman" pitchFamily="18" charset="0"/>
              </a:rPr>
              <a:t>or</a:t>
            </a:r>
            <a:r>
              <a:rPr sz="2000" b="0" spc="10" dirty="0">
                <a:latin typeface="Times New Roman" pitchFamily="18" charset="0"/>
                <a:cs typeface="Times New Roman" pitchFamily="18" charset="0"/>
              </a:rPr>
              <a:t> </a:t>
            </a:r>
            <a:r>
              <a:rPr sz="2000" b="0" spc="-5" dirty="0">
                <a:latin typeface="Times New Roman" pitchFamily="18" charset="0"/>
                <a:cs typeface="Times New Roman" pitchFamily="18" charset="0"/>
              </a:rPr>
              <a:t>copy</a:t>
            </a:r>
            <a:endParaRPr sz="2000" dirty="0">
              <a:latin typeface="Times New Roman" pitchFamily="18" charset="0"/>
              <a:cs typeface="Times New Roman" pitchFamily="18" charset="0"/>
            </a:endParaRPr>
          </a:p>
          <a:p>
            <a:pPr marL="756285" indent="-287020" algn="just">
              <a:lnSpc>
                <a:spcPct val="100000"/>
              </a:lnSpc>
              <a:buFont typeface="Arial"/>
              <a:buChar char="–"/>
              <a:tabLst>
                <a:tab pos="756920" algn="l"/>
              </a:tabLst>
            </a:pPr>
            <a:r>
              <a:rPr sz="2000" b="0" spc="-10" dirty="0">
                <a:latin typeface="Times New Roman" pitchFamily="18" charset="0"/>
                <a:cs typeface="Times New Roman" pitchFamily="18" charset="0"/>
              </a:rPr>
              <a:t>Encapsulated </a:t>
            </a:r>
            <a:r>
              <a:rPr sz="2000" b="0" spc="-15" dirty="0">
                <a:latin typeface="Times New Roman" pitchFamily="18" charset="0"/>
                <a:cs typeface="Times New Roman" pitchFamily="18" charset="0"/>
              </a:rPr>
              <a:t>into</a:t>
            </a:r>
            <a:r>
              <a:rPr sz="2000" b="0" spc="-25" dirty="0">
                <a:latin typeface="Times New Roman" pitchFamily="18" charset="0"/>
                <a:cs typeface="Times New Roman" pitchFamily="18" charset="0"/>
              </a:rPr>
              <a:t> </a:t>
            </a:r>
            <a:r>
              <a:rPr sz="2000" b="0" spc="-5" dirty="0">
                <a:latin typeface="Times New Roman" pitchFamily="18" charset="0"/>
                <a:cs typeface="Times New Roman" pitchFamily="18" charset="0"/>
              </a:rPr>
              <a:t>files</a:t>
            </a:r>
            <a:endParaRPr sz="2000" dirty="0">
              <a:latin typeface="Times New Roman" pitchFamily="18" charset="0"/>
              <a:cs typeface="Times New Roman" pitchFamily="18" charset="0"/>
            </a:endParaRPr>
          </a:p>
          <a:p>
            <a:pPr marL="756285" marR="305435" indent="-287020" algn="just">
              <a:lnSpc>
                <a:spcPts val="1920"/>
              </a:lnSpc>
              <a:spcBef>
                <a:spcPts val="465"/>
              </a:spcBef>
              <a:buFont typeface="Arial"/>
              <a:buChar char="–"/>
              <a:tabLst>
                <a:tab pos="756920" algn="l"/>
              </a:tabLst>
            </a:pPr>
            <a:r>
              <a:rPr sz="2000" b="0" dirty="0">
                <a:latin typeface="Times New Roman" pitchFamily="18" charset="0"/>
                <a:cs typeface="Times New Roman" pitchFamily="18" charset="0"/>
              </a:rPr>
              <a:t>Independent </a:t>
            </a:r>
            <a:r>
              <a:rPr sz="2000" b="0" spc="-5" dirty="0">
                <a:latin typeface="Times New Roman" pitchFamily="18" charset="0"/>
                <a:cs typeface="Times New Roman" pitchFamily="18" charset="0"/>
              </a:rPr>
              <a:t>of</a:t>
            </a:r>
            <a:r>
              <a:rPr sz="2000" b="0" spc="-120" dirty="0">
                <a:latin typeface="Times New Roman" pitchFamily="18" charset="0"/>
                <a:cs typeface="Times New Roman" pitchFamily="18" charset="0"/>
              </a:rPr>
              <a:t> </a:t>
            </a:r>
            <a:r>
              <a:rPr sz="2000" b="0" spc="-10" dirty="0">
                <a:latin typeface="Times New Roman" pitchFamily="18" charset="0"/>
                <a:cs typeface="Times New Roman" pitchFamily="18" charset="0"/>
              </a:rPr>
              <a:t>physical  hardware</a:t>
            </a:r>
            <a:endParaRPr sz="2000" dirty="0">
              <a:latin typeface="Times New Roman" pitchFamily="18" charset="0"/>
              <a:cs typeface="Times New Roman" pitchFamily="18" charset="0"/>
            </a:endParaRPr>
          </a:p>
          <a:p>
            <a:pPr marL="18415" algn="just">
              <a:lnSpc>
                <a:spcPct val="100000"/>
              </a:lnSpc>
              <a:spcBef>
                <a:spcPts val="15"/>
              </a:spcBef>
            </a:pPr>
            <a:r>
              <a:rPr sz="2000" b="0" spc="-20" dirty="0">
                <a:latin typeface="Times New Roman" pitchFamily="18" charset="0"/>
                <a:cs typeface="Times New Roman" pitchFamily="18" charset="0"/>
              </a:rPr>
              <a:t>Easy </a:t>
            </a:r>
            <a:r>
              <a:rPr sz="2000" b="0" spc="-15" dirty="0">
                <a:latin typeface="Times New Roman" pitchFamily="18" charset="0"/>
                <a:cs typeface="Times New Roman" pitchFamily="18" charset="0"/>
              </a:rPr>
              <a:t>to</a:t>
            </a:r>
            <a:r>
              <a:rPr sz="2000" b="0" spc="-10" dirty="0">
                <a:latin typeface="Times New Roman" pitchFamily="18" charset="0"/>
                <a:cs typeface="Times New Roman" pitchFamily="18" charset="0"/>
              </a:rPr>
              <a:t> </a:t>
            </a:r>
            <a:r>
              <a:rPr sz="2000" b="0" dirty="0">
                <a:latin typeface="Times New Roman" pitchFamily="18" charset="0"/>
                <a:cs typeface="Times New Roman" pitchFamily="18" charset="0"/>
              </a:rPr>
              <a:t>manage</a:t>
            </a:r>
            <a:endParaRPr sz="2000" dirty="0">
              <a:latin typeface="Times New Roman" pitchFamily="18" charset="0"/>
              <a:cs typeface="Times New Roman" pitchFamily="18" charset="0"/>
            </a:endParaRPr>
          </a:p>
          <a:p>
            <a:pPr marL="756285" marR="5080" indent="-287020" algn="just">
              <a:lnSpc>
                <a:spcPts val="1920"/>
              </a:lnSpc>
              <a:spcBef>
                <a:spcPts val="465"/>
              </a:spcBef>
              <a:buFont typeface="Arial"/>
              <a:buChar char="–"/>
              <a:tabLst>
                <a:tab pos="756920" algn="l"/>
              </a:tabLst>
            </a:pPr>
            <a:r>
              <a:rPr sz="2000" b="0" spc="-10" dirty="0">
                <a:latin typeface="Times New Roman" pitchFamily="18" charset="0"/>
                <a:cs typeface="Times New Roman" pitchFamily="18" charset="0"/>
              </a:rPr>
              <a:t>Isolated from </a:t>
            </a:r>
            <a:r>
              <a:rPr sz="2000" b="0" spc="-5" dirty="0">
                <a:latin typeface="Times New Roman" pitchFamily="18" charset="0"/>
                <a:cs typeface="Times New Roman" pitchFamily="18" charset="0"/>
              </a:rPr>
              <a:t>other virtual  </a:t>
            </a:r>
            <a:r>
              <a:rPr sz="2000" b="0" dirty="0">
                <a:latin typeface="Times New Roman" pitchFamily="18" charset="0"/>
                <a:cs typeface="Times New Roman" pitchFamily="18" charset="0"/>
              </a:rPr>
              <a:t>machines running </a:t>
            </a:r>
            <a:r>
              <a:rPr sz="2000" b="0" spc="-5" dirty="0">
                <a:latin typeface="Times New Roman" pitchFamily="18" charset="0"/>
                <a:cs typeface="Times New Roman" pitchFamily="18" charset="0"/>
              </a:rPr>
              <a:t>on</a:t>
            </a:r>
            <a:r>
              <a:rPr sz="2000" b="0" spc="-105" dirty="0">
                <a:latin typeface="Times New Roman" pitchFamily="18" charset="0"/>
                <a:cs typeface="Times New Roman" pitchFamily="18" charset="0"/>
              </a:rPr>
              <a:t> </a:t>
            </a:r>
            <a:r>
              <a:rPr sz="2000" b="0" spc="-5" dirty="0">
                <a:latin typeface="Times New Roman" pitchFamily="18" charset="0"/>
                <a:cs typeface="Times New Roman" pitchFamily="18" charset="0"/>
              </a:rPr>
              <a:t>same  </a:t>
            </a:r>
            <a:r>
              <a:rPr sz="2000" b="0" spc="-10" dirty="0">
                <a:latin typeface="Times New Roman" pitchFamily="18" charset="0"/>
                <a:cs typeface="Times New Roman" pitchFamily="18" charset="0"/>
              </a:rPr>
              <a:t>physical</a:t>
            </a:r>
            <a:r>
              <a:rPr sz="2000" b="0" spc="-35" dirty="0">
                <a:latin typeface="Times New Roman" pitchFamily="18" charset="0"/>
                <a:cs typeface="Times New Roman" pitchFamily="18" charset="0"/>
              </a:rPr>
              <a:t> </a:t>
            </a:r>
            <a:r>
              <a:rPr sz="2000" b="0" spc="-10" dirty="0">
                <a:latin typeface="Times New Roman" pitchFamily="18" charset="0"/>
                <a:cs typeface="Times New Roman" pitchFamily="18" charset="0"/>
              </a:rPr>
              <a:t>hardware</a:t>
            </a:r>
            <a:endParaRPr sz="2000" dirty="0">
              <a:latin typeface="Times New Roman" pitchFamily="18" charset="0"/>
              <a:cs typeface="Times New Roman" pitchFamily="18" charset="0"/>
            </a:endParaRPr>
          </a:p>
          <a:p>
            <a:pPr marL="756285" indent="-287020" algn="just">
              <a:lnSpc>
                <a:spcPts val="2160"/>
              </a:lnSpc>
              <a:spcBef>
                <a:spcPts val="20"/>
              </a:spcBef>
              <a:buFont typeface="Arial"/>
              <a:buChar char="–"/>
              <a:tabLst>
                <a:tab pos="756920" algn="l"/>
              </a:tabLst>
            </a:pPr>
            <a:r>
              <a:rPr sz="2000" b="0" spc="-5" dirty="0">
                <a:latin typeface="Times New Roman" pitchFamily="18" charset="0"/>
                <a:cs typeface="Times New Roman" pitchFamily="18" charset="0"/>
              </a:rPr>
              <a:t>Insulated </a:t>
            </a:r>
            <a:r>
              <a:rPr sz="2000" b="0" spc="-15" dirty="0">
                <a:latin typeface="Times New Roman" pitchFamily="18" charset="0"/>
                <a:cs typeface="Times New Roman" pitchFamily="18" charset="0"/>
              </a:rPr>
              <a:t>from</a:t>
            </a:r>
            <a:r>
              <a:rPr sz="2000" b="0" spc="-20" dirty="0">
                <a:latin typeface="Times New Roman" pitchFamily="18" charset="0"/>
                <a:cs typeface="Times New Roman" pitchFamily="18" charset="0"/>
              </a:rPr>
              <a:t> </a:t>
            </a:r>
            <a:r>
              <a:rPr sz="2000" b="0" spc="-10" dirty="0">
                <a:latin typeface="Times New Roman" pitchFamily="18" charset="0"/>
                <a:cs typeface="Times New Roman" pitchFamily="18" charset="0"/>
              </a:rPr>
              <a:t>physical</a:t>
            </a:r>
            <a:endParaRPr sz="2000" dirty="0">
              <a:latin typeface="Times New Roman" pitchFamily="18" charset="0"/>
              <a:cs typeface="Times New Roman" pitchFamily="18" charset="0"/>
            </a:endParaRPr>
          </a:p>
          <a:p>
            <a:pPr marL="756285" algn="just">
              <a:lnSpc>
                <a:spcPts val="2160"/>
              </a:lnSpc>
            </a:pPr>
            <a:r>
              <a:rPr sz="2000" b="0" spc="-15" dirty="0">
                <a:latin typeface="Times New Roman" pitchFamily="18" charset="0"/>
                <a:cs typeface="Times New Roman" pitchFamily="18" charset="0"/>
              </a:rPr>
              <a:t>hardware</a:t>
            </a:r>
            <a:r>
              <a:rPr sz="2000" b="0" spc="-30" dirty="0">
                <a:latin typeface="Times New Roman" pitchFamily="18" charset="0"/>
                <a:cs typeface="Times New Roman" pitchFamily="18" charset="0"/>
              </a:rPr>
              <a:t> </a:t>
            </a:r>
            <a:r>
              <a:rPr sz="2000" b="0" dirty="0">
                <a:latin typeface="Times New Roman" pitchFamily="18" charset="0"/>
                <a:cs typeface="Times New Roman" pitchFamily="18" charset="0"/>
              </a:rPr>
              <a:t>changes</a:t>
            </a:r>
            <a:endParaRPr sz="2000" dirty="0">
              <a:latin typeface="Times New Roman" pitchFamily="18" charset="0"/>
              <a:cs typeface="Times New Roman" pitchFamily="18" charset="0"/>
            </a:endParaRPr>
          </a:p>
        </p:txBody>
      </p:sp>
      <p:sp>
        <p:nvSpPr>
          <p:cNvPr id="7" name="object 7"/>
          <p:cNvSpPr/>
          <p:nvPr/>
        </p:nvSpPr>
        <p:spPr>
          <a:xfrm>
            <a:off x="3627629" y="4569375"/>
            <a:ext cx="1320291" cy="1259247"/>
          </a:xfrm>
          <a:prstGeom prst="rect">
            <a:avLst/>
          </a:prstGeom>
          <a:blipFill>
            <a:blip r:embed="rId2" cstate="print"/>
            <a:stretch>
              <a:fillRect/>
            </a:stretch>
          </a:blipFill>
        </p:spPr>
        <p:txBody>
          <a:bodyPr wrap="square" lIns="0" tIns="0" rIns="0" bIns="0" rtlCol="0"/>
          <a:lstStyle/>
          <a:p>
            <a:endParaRPr/>
          </a:p>
        </p:txBody>
      </p:sp>
      <p:sp>
        <p:nvSpPr>
          <p:cNvPr id="8" name="object 8"/>
          <p:cNvSpPr/>
          <p:nvPr/>
        </p:nvSpPr>
        <p:spPr>
          <a:xfrm>
            <a:off x="1211224" y="4637549"/>
            <a:ext cx="1226692" cy="966012"/>
          </a:xfrm>
          <a:prstGeom prst="rect">
            <a:avLst/>
          </a:prstGeom>
          <a:blipFill>
            <a:blip r:embed="rId3" cstate="print"/>
            <a:stretch>
              <a:fillRect/>
            </a:stretch>
          </a:blipFill>
        </p:spPr>
        <p:txBody>
          <a:bodyPr wrap="square" lIns="0" tIns="0" rIns="0" bIns="0" rtlCol="0"/>
          <a:lstStyle/>
          <a:p>
            <a:endParaRPr/>
          </a:p>
        </p:txBody>
      </p:sp>
      <p:sp>
        <p:nvSpPr>
          <p:cNvPr id="9" name="object 9"/>
          <p:cNvSpPr txBox="1">
            <a:spLocks noGrp="1"/>
          </p:cNvSpPr>
          <p:nvPr>
            <p:ph type="ftr" sz="quarter" idx="4294967295"/>
          </p:nvPr>
        </p:nvSpPr>
        <p:spPr>
          <a:xfrm>
            <a:off x="3861053" y="6440458"/>
            <a:ext cx="1421764" cy="307777"/>
          </a:xfrm>
          <a:prstGeom prst="rect">
            <a:avLst/>
          </a:prstGeom>
        </p:spPr>
        <p:txBody>
          <a:bodyPr vert="horz" wrap="square" lIns="0" tIns="0" rIns="0" bIns="0" rtlCol="0">
            <a:spAutoFit/>
          </a:bodyPr>
          <a:lstStyle/>
          <a:p>
            <a:pPr marL="12700">
              <a:lnSpc>
                <a:spcPts val="1240"/>
              </a:lnSpc>
            </a:pPr>
            <a:r>
              <a:rPr spc="-20" dirty="0"/>
              <a:t>Torino </a:t>
            </a:r>
            <a:r>
              <a:rPr dirty="0"/>
              <a:t>9 </a:t>
            </a:r>
            <a:r>
              <a:rPr spc="-5" dirty="0"/>
              <a:t>febbraio</a:t>
            </a:r>
            <a:r>
              <a:rPr spc="-110" dirty="0"/>
              <a:t> </a:t>
            </a:r>
            <a:r>
              <a:rPr dirty="0"/>
              <a:t>2017</a:t>
            </a: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2800" dirty="0" smtClean="0">
                <a:latin typeface="Times New Roman" pitchFamily="18" charset="0"/>
                <a:cs typeface="Times New Roman" pitchFamily="18" charset="0"/>
              </a:rPr>
              <a:t>VMware Virtual Infrastructure</a:t>
            </a:r>
            <a:endParaRPr lang="en-IN" sz="2800" dirty="0">
              <a:latin typeface="Times New Roman" pitchFamily="18" charset="0"/>
              <a:cs typeface="Times New Roman" pitchFamily="18" charset="0"/>
            </a:endParaRPr>
          </a:p>
        </p:txBody>
      </p:sp>
      <p:pic>
        <p:nvPicPr>
          <p:cNvPr id="1026" name="Picture 2"/>
          <p:cNvPicPr>
            <a:picLocks noGrp="1" noChangeAspect="1" noChangeArrowheads="1"/>
          </p:cNvPicPr>
          <p:nvPr>
            <p:ph sz="half" idx="1"/>
          </p:nvPr>
        </p:nvPicPr>
        <p:blipFill>
          <a:blip r:embed="rId2" cstate="print"/>
          <a:srcRect/>
          <a:stretch>
            <a:fillRect/>
          </a:stretch>
        </p:blipFill>
        <p:spPr bwMode="auto">
          <a:xfrm>
            <a:off x="685800" y="1600200"/>
            <a:ext cx="8077200" cy="48006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0"/>
            <a:ext cx="8229600" cy="6553200"/>
          </a:xfrm>
        </p:spPr>
        <p:txBody>
          <a:bodyPr>
            <a:noAutofit/>
          </a:bodyPr>
          <a:lstStyle/>
          <a:p>
            <a:pPr algn="just"/>
            <a:r>
              <a:rPr lang="en-IN" sz="2200" dirty="0" smtClean="0">
                <a:latin typeface="Times New Roman" pitchFamily="18" charset="0"/>
                <a:cs typeface="Times New Roman" pitchFamily="18" charset="0"/>
              </a:rPr>
              <a:t>VMware </a:t>
            </a:r>
            <a:r>
              <a:rPr lang="en-IN" sz="2200" dirty="0" err="1" smtClean="0">
                <a:latin typeface="Times New Roman" pitchFamily="18" charset="0"/>
                <a:cs typeface="Times New Roman" pitchFamily="18" charset="0"/>
              </a:rPr>
              <a:t>vSphere</a:t>
            </a:r>
            <a:r>
              <a:rPr lang="en-IN" sz="2200" dirty="0" smtClean="0">
                <a:latin typeface="Times New Roman" pitchFamily="18" charset="0"/>
                <a:cs typeface="Times New Roman" pitchFamily="18" charset="0"/>
              </a:rPr>
              <a:t> manages large collections of infrastructure, such as CPUs, storage, and networking, as a seamless and dynamic operating environment, and also manages the complexity of a </a:t>
            </a:r>
            <a:r>
              <a:rPr lang="en-IN" sz="2200" dirty="0" err="1" smtClean="0">
                <a:latin typeface="Times New Roman" pitchFamily="18" charset="0"/>
                <a:cs typeface="Times New Roman" pitchFamily="18" charset="0"/>
              </a:rPr>
              <a:t>datacenter</a:t>
            </a:r>
            <a:r>
              <a:rPr lang="en-IN" sz="2200" dirty="0" smtClean="0">
                <a:latin typeface="Times New Roman" pitchFamily="18" charset="0"/>
                <a:cs typeface="Times New Roman" pitchFamily="18" charset="0"/>
              </a:rPr>
              <a:t>.</a:t>
            </a:r>
          </a:p>
          <a:p>
            <a:pPr algn="just"/>
            <a:r>
              <a:rPr lang="en-IN" sz="2200" dirty="0" smtClean="0">
                <a:latin typeface="Times New Roman" pitchFamily="18" charset="0"/>
                <a:cs typeface="Times New Roman" pitchFamily="18" charset="0"/>
              </a:rPr>
              <a:t>The VMware </a:t>
            </a:r>
            <a:r>
              <a:rPr lang="en-IN" sz="2200" dirty="0" err="1" smtClean="0">
                <a:latin typeface="Times New Roman" pitchFamily="18" charset="0"/>
                <a:cs typeface="Times New Roman" pitchFamily="18" charset="0"/>
              </a:rPr>
              <a:t>vSphere</a:t>
            </a:r>
            <a:r>
              <a:rPr lang="en-IN" sz="2200" dirty="0" smtClean="0">
                <a:latin typeface="Times New Roman" pitchFamily="18" charset="0"/>
                <a:cs typeface="Times New Roman" pitchFamily="18" charset="0"/>
              </a:rPr>
              <a:t> software stack is composed of the virtualization, management, and interface layers.</a:t>
            </a:r>
          </a:p>
          <a:p>
            <a:r>
              <a:rPr lang="en-IN" sz="2200" b="1" dirty="0" smtClean="0">
                <a:latin typeface="Times New Roman" pitchFamily="18" charset="0"/>
                <a:cs typeface="Times New Roman" pitchFamily="18" charset="0"/>
              </a:rPr>
              <a:t>Virtualization Layer</a:t>
            </a:r>
          </a:p>
          <a:p>
            <a:r>
              <a:rPr lang="en-IN" sz="2200" dirty="0" smtClean="0">
                <a:latin typeface="Times New Roman" pitchFamily="18" charset="0"/>
                <a:cs typeface="Times New Roman" pitchFamily="18" charset="0"/>
              </a:rPr>
              <a:t>The virtualization layer of VMware </a:t>
            </a:r>
            <a:r>
              <a:rPr lang="en-IN" sz="2200" dirty="0" err="1" smtClean="0">
                <a:latin typeface="Times New Roman" pitchFamily="18" charset="0"/>
                <a:cs typeface="Times New Roman" pitchFamily="18" charset="0"/>
              </a:rPr>
              <a:t>vSphere</a:t>
            </a:r>
            <a:r>
              <a:rPr lang="en-IN" sz="2200" dirty="0" smtClean="0">
                <a:latin typeface="Times New Roman" pitchFamily="18" charset="0"/>
                <a:cs typeface="Times New Roman" pitchFamily="18" charset="0"/>
              </a:rPr>
              <a:t> includes infrastructure services and application services. Infrastructure services such as compute, storage, and network services abstract, aggregate, and allocate hardware or infrastructure resources. Infrastructure services include the following types:</a:t>
            </a:r>
          </a:p>
          <a:p>
            <a:pPr fontAlgn="t"/>
            <a:r>
              <a:rPr lang="en-IN" sz="2200" b="1" dirty="0" smtClean="0">
                <a:latin typeface="Times New Roman" pitchFamily="18" charset="0"/>
                <a:cs typeface="Times New Roman" pitchFamily="18" charset="0"/>
              </a:rPr>
              <a:t>Compute services</a:t>
            </a:r>
          </a:p>
          <a:p>
            <a:pPr fontAlgn="t"/>
            <a:r>
              <a:rPr lang="en-IN" sz="2200" dirty="0" smtClean="0">
                <a:latin typeface="Times New Roman" pitchFamily="18" charset="0"/>
                <a:cs typeface="Times New Roman" pitchFamily="18" charset="0"/>
              </a:rPr>
              <a:t>Includes the VMware capabilities that abstract away from underlying disparate server resources. Compute services aggregate these resources across many discrete servers and assign them to applications.</a:t>
            </a:r>
          </a:p>
          <a:p>
            <a:pPr algn="just"/>
            <a:endParaRPr lang="en-IN" sz="2200" dirty="0" smtClean="0">
              <a:latin typeface="Times New Roman" pitchFamily="18" charset="0"/>
              <a:cs typeface="Times New Roman" pitchFamily="18" charset="0"/>
            </a:endParaRPr>
          </a:p>
          <a:p>
            <a:endParaRPr lang="en-IN" sz="22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76200" y="76200"/>
            <a:ext cx="9067800" cy="6781800"/>
          </a:xfrm>
          <a:prstGeom prst="rect">
            <a:avLst/>
          </a:prstGeom>
        </p:spPr>
      </p:pic>
    </p:spTree>
    <p:extLst>
      <p:ext uri="{BB962C8B-B14F-4D97-AF65-F5344CB8AC3E}">
        <p14:creationId xmlns:p14="http://schemas.microsoft.com/office/powerpoint/2010/main" val="173457501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0"/>
            <a:ext cx="8610600" cy="6858000"/>
          </a:xfrm>
        </p:spPr>
        <p:txBody>
          <a:bodyPr>
            <a:noAutofit/>
          </a:bodyPr>
          <a:lstStyle/>
          <a:p>
            <a:pPr algn="just" fontAlgn="t"/>
            <a:r>
              <a:rPr lang="en-IN" sz="2200" b="1" dirty="0" smtClean="0">
                <a:latin typeface="Times New Roman" pitchFamily="18" charset="0"/>
                <a:cs typeface="Times New Roman" pitchFamily="18" charset="0"/>
              </a:rPr>
              <a:t>Storage services</a:t>
            </a:r>
          </a:p>
          <a:p>
            <a:pPr algn="just" fontAlgn="t"/>
            <a:r>
              <a:rPr lang="en-IN" sz="2200" dirty="0" smtClean="0">
                <a:latin typeface="Times New Roman" pitchFamily="18" charset="0"/>
                <a:cs typeface="Times New Roman" pitchFamily="18" charset="0"/>
              </a:rPr>
              <a:t>The set of technologies that enables the most efficient use and management of storage in virtual environments.</a:t>
            </a:r>
          </a:p>
          <a:p>
            <a:pPr algn="just" fontAlgn="t"/>
            <a:r>
              <a:rPr lang="en-IN" sz="2200" b="1" dirty="0" smtClean="0">
                <a:latin typeface="Times New Roman" pitchFamily="18" charset="0"/>
                <a:cs typeface="Times New Roman" pitchFamily="18" charset="0"/>
              </a:rPr>
              <a:t>Network services</a:t>
            </a:r>
          </a:p>
          <a:p>
            <a:pPr algn="just" fontAlgn="t"/>
            <a:r>
              <a:rPr lang="en-IN" sz="2200" dirty="0" smtClean="0">
                <a:latin typeface="Times New Roman" pitchFamily="18" charset="0"/>
                <a:cs typeface="Times New Roman" pitchFamily="18" charset="0"/>
              </a:rPr>
              <a:t>The set of technologies that simplify and enhance networking in virtual environments.</a:t>
            </a:r>
          </a:p>
          <a:p>
            <a:pPr algn="just"/>
            <a:r>
              <a:rPr lang="en-IN" sz="2200" dirty="0" smtClean="0">
                <a:latin typeface="Times New Roman" pitchFamily="18" charset="0"/>
                <a:cs typeface="Times New Roman" pitchFamily="18" charset="0"/>
              </a:rPr>
              <a:t>Application services are the set of services provided to ensure availability, security, and scalability for applications. Examples include </a:t>
            </a:r>
            <a:r>
              <a:rPr lang="en-IN" sz="2200" dirty="0" err="1" smtClean="0">
                <a:latin typeface="Times New Roman" pitchFamily="18" charset="0"/>
                <a:cs typeface="Times New Roman" pitchFamily="18" charset="0"/>
              </a:rPr>
              <a:t>vSphere</a:t>
            </a:r>
            <a:r>
              <a:rPr lang="en-IN" sz="2200" dirty="0" smtClean="0">
                <a:latin typeface="Times New Roman" pitchFamily="18" charset="0"/>
                <a:cs typeface="Times New Roman" pitchFamily="18" charset="0"/>
              </a:rPr>
              <a:t> High Availability and Fault Tolerance.</a:t>
            </a:r>
          </a:p>
          <a:p>
            <a:pPr algn="just"/>
            <a:r>
              <a:rPr lang="en-IN" sz="2200" b="1" dirty="0" smtClean="0">
                <a:latin typeface="Times New Roman" pitchFamily="18" charset="0"/>
                <a:cs typeface="Times New Roman" pitchFamily="18" charset="0"/>
              </a:rPr>
              <a:t>Management Layer</a:t>
            </a:r>
          </a:p>
          <a:p>
            <a:pPr algn="just"/>
            <a:r>
              <a:rPr lang="en-IN" sz="2200" dirty="0" smtClean="0">
                <a:latin typeface="Times New Roman" pitchFamily="18" charset="0"/>
                <a:cs typeface="Times New Roman" pitchFamily="18" charset="0"/>
              </a:rPr>
              <a:t>VMware </a:t>
            </a:r>
            <a:r>
              <a:rPr lang="en-IN" sz="2200" dirty="0" err="1" smtClean="0">
                <a:latin typeface="Times New Roman" pitchFamily="18" charset="0"/>
                <a:cs typeface="Times New Roman" pitchFamily="18" charset="0"/>
              </a:rPr>
              <a:t>vCenter</a:t>
            </a:r>
            <a:r>
              <a:rPr lang="en-IN" sz="2200" dirty="0" smtClean="0">
                <a:latin typeface="Times New Roman" pitchFamily="18" charset="0"/>
                <a:cs typeface="Times New Roman" pitchFamily="18" charset="0"/>
              </a:rPr>
              <a:t> Server is the central point for configuring, provisioning, and managing virtualized IT environments.</a:t>
            </a:r>
          </a:p>
          <a:p>
            <a:pPr algn="just"/>
            <a:r>
              <a:rPr lang="en-IN" sz="2200" b="1" dirty="0" smtClean="0">
                <a:latin typeface="Times New Roman" pitchFamily="18" charset="0"/>
                <a:cs typeface="Times New Roman" pitchFamily="18" charset="0"/>
              </a:rPr>
              <a:t>Interface Layer</a:t>
            </a:r>
          </a:p>
          <a:p>
            <a:pPr algn="just"/>
            <a:r>
              <a:rPr lang="en-IN" sz="2200" dirty="0" smtClean="0">
                <a:latin typeface="Times New Roman" pitchFamily="18" charset="0"/>
                <a:cs typeface="Times New Roman" pitchFamily="18" charset="0"/>
              </a:rPr>
              <a:t>Users can access the VMware </a:t>
            </a:r>
            <a:r>
              <a:rPr lang="en-IN" sz="2200" dirty="0" err="1" smtClean="0">
                <a:latin typeface="Times New Roman" pitchFamily="18" charset="0"/>
                <a:cs typeface="Times New Roman" pitchFamily="18" charset="0"/>
              </a:rPr>
              <a:t>vSphere</a:t>
            </a:r>
            <a:r>
              <a:rPr lang="en-IN" sz="2200" dirty="0" smtClean="0">
                <a:latin typeface="Times New Roman" pitchFamily="18" charset="0"/>
                <a:cs typeface="Times New Roman" pitchFamily="18" charset="0"/>
              </a:rPr>
              <a:t> </a:t>
            </a:r>
            <a:r>
              <a:rPr lang="en-IN" sz="2200" dirty="0" err="1" smtClean="0">
                <a:latin typeface="Times New Roman" pitchFamily="18" charset="0"/>
                <a:cs typeface="Times New Roman" pitchFamily="18" charset="0"/>
              </a:rPr>
              <a:t>datacenter</a:t>
            </a:r>
            <a:r>
              <a:rPr lang="en-IN" sz="2200" dirty="0" smtClean="0">
                <a:latin typeface="Times New Roman" pitchFamily="18" charset="0"/>
                <a:cs typeface="Times New Roman" pitchFamily="18" charset="0"/>
              </a:rPr>
              <a:t> through GUI clients such as the </a:t>
            </a:r>
            <a:r>
              <a:rPr lang="en-IN" sz="2200" dirty="0" err="1" smtClean="0">
                <a:latin typeface="Times New Roman" pitchFamily="18" charset="0"/>
                <a:cs typeface="Times New Roman" pitchFamily="18" charset="0"/>
              </a:rPr>
              <a:t>vSphere</a:t>
            </a:r>
            <a:r>
              <a:rPr lang="en-IN" sz="2200" dirty="0" smtClean="0">
                <a:latin typeface="Times New Roman" pitchFamily="18" charset="0"/>
                <a:cs typeface="Times New Roman" pitchFamily="18" charset="0"/>
              </a:rPr>
              <a:t> Client or the </a:t>
            </a:r>
            <a:r>
              <a:rPr lang="en-IN" sz="2200" dirty="0" err="1" smtClean="0">
                <a:latin typeface="Times New Roman" pitchFamily="18" charset="0"/>
                <a:cs typeface="Times New Roman" pitchFamily="18" charset="0"/>
              </a:rPr>
              <a:t>vSphere</a:t>
            </a:r>
            <a:r>
              <a:rPr lang="en-IN" sz="2200" dirty="0" smtClean="0">
                <a:latin typeface="Times New Roman" pitchFamily="18" charset="0"/>
                <a:cs typeface="Times New Roman" pitchFamily="18" charset="0"/>
              </a:rPr>
              <a:t> Web Client. Additionally, users can access the </a:t>
            </a:r>
            <a:r>
              <a:rPr lang="en-IN" sz="2200" dirty="0" err="1" smtClean="0">
                <a:latin typeface="Times New Roman" pitchFamily="18" charset="0"/>
                <a:cs typeface="Times New Roman" pitchFamily="18" charset="0"/>
              </a:rPr>
              <a:t>datacenter</a:t>
            </a:r>
            <a:r>
              <a:rPr lang="en-IN" sz="2200" dirty="0" smtClean="0">
                <a:latin typeface="Times New Roman" pitchFamily="18" charset="0"/>
                <a:cs typeface="Times New Roman" pitchFamily="18" charset="0"/>
              </a:rPr>
              <a:t> through client machines that use command-line interfaces and SDKs for automated management.</a:t>
            </a:r>
          </a:p>
          <a:p>
            <a:pPr algn="just"/>
            <a:endParaRPr lang="en-IN" sz="22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28600"/>
            <a:ext cx="8229600" cy="6096000"/>
          </a:xfrm>
        </p:spPr>
        <p:txBody>
          <a:bodyPr>
            <a:normAutofit/>
          </a:bodyPr>
          <a:lstStyle/>
          <a:p>
            <a:pPr algn="just"/>
            <a:r>
              <a:rPr lang="en-IN" sz="2400" dirty="0" smtClean="0">
                <a:latin typeface="Times New Roman" pitchFamily="18" charset="0"/>
                <a:cs typeface="Times New Roman" pitchFamily="18" charset="0"/>
              </a:rPr>
              <a:t>What is </a:t>
            </a:r>
            <a:r>
              <a:rPr lang="en-IN" sz="2400" dirty="0" err="1" smtClean="0">
                <a:latin typeface="Times New Roman" pitchFamily="18" charset="0"/>
                <a:cs typeface="Times New Roman" pitchFamily="18" charset="0"/>
              </a:rPr>
              <a:t>vSphere</a:t>
            </a:r>
            <a:r>
              <a:rPr lang="en-IN" sz="2400" dirty="0" smtClean="0">
                <a:latin typeface="Times New Roman" pitchFamily="18" charset="0"/>
                <a:cs typeface="Times New Roman" pitchFamily="18" charset="0"/>
              </a:rPr>
              <a:t>? </a:t>
            </a:r>
          </a:p>
          <a:p>
            <a:pPr algn="just"/>
            <a:r>
              <a:rPr lang="en-IN" sz="2400" dirty="0" err="1" smtClean="0">
                <a:latin typeface="Times New Roman" pitchFamily="18" charset="0"/>
                <a:cs typeface="Times New Roman" pitchFamily="18" charset="0"/>
              </a:rPr>
              <a:t>vSphere</a:t>
            </a:r>
            <a:r>
              <a:rPr lang="en-IN" sz="2400" dirty="0" smtClean="0">
                <a:latin typeface="Times New Roman" pitchFamily="18" charset="0"/>
                <a:cs typeface="Times New Roman" pitchFamily="18" charset="0"/>
              </a:rPr>
              <a:t> is a software suite that comes under data </a:t>
            </a:r>
            <a:r>
              <a:rPr lang="en-IN" sz="2400" dirty="0" err="1" smtClean="0">
                <a:latin typeface="Times New Roman" pitchFamily="18" charset="0"/>
                <a:cs typeface="Times New Roman" pitchFamily="18" charset="0"/>
              </a:rPr>
              <a:t>center</a:t>
            </a:r>
            <a:r>
              <a:rPr lang="en-IN" sz="2400" dirty="0" smtClean="0">
                <a:latin typeface="Times New Roman" pitchFamily="18" charset="0"/>
                <a:cs typeface="Times New Roman" pitchFamily="18" charset="0"/>
              </a:rPr>
              <a:t> product. </a:t>
            </a:r>
          </a:p>
          <a:p>
            <a:pPr algn="just"/>
            <a:r>
              <a:rPr lang="en-IN" sz="2400" dirty="0" err="1" smtClean="0">
                <a:latin typeface="Times New Roman" pitchFamily="18" charset="0"/>
                <a:cs typeface="Times New Roman" pitchFamily="18" charset="0"/>
              </a:rPr>
              <a:t>vSphere</a:t>
            </a:r>
            <a:r>
              <a:rPr lang="en-IN" sz="2400" dirty="0" smtClean="0">
                <a:latin typeface="Times New Roman" pitchFamily="18" charset="0"/>
                <a:cs typeface="Times New Roman" pitchFamily="18" charset="0"/>
              </a:rPr>
              <a:t> is like Microsoft Office suite which has many </a:t>
            </a:r>
            <a:r>
              <a:rPr lang="en-IN" sz="2400" dirty="0" err="1" smtClean="0">
                <a:latin typeface="Times New Roman" pitchFamily="18" charset="0"/>
                <a:cs typeface="Times New Roman" pitchFamily="18" charset="0"/>
              </a:rPr>
              <a:t>softwares</a:t>
            </a:r>
            <a:r>
              <a:rPr lang="en-IN" sz="2400" dirty="0" smtClean="0">
                <a:latin typeface="Times New Roman" pitchFamily="18" charset="0"/>
                <a:cs typeface="Times New Roman" pitchFamily="18" charset="0"/>
              </a:rPr>
              <a:t> like MS Office, MS Excel, MS Access and so on. </a:t>
            </a:r>
          </a:p>
          <a:p>
            <a:pPr algn="just"/>
            <a:r>
              <a:rPr lang="en-IN" sz="2400" dirty="0" smtClean="0">
                <a:latin typeface="Times New Roman" pitchFamily="18" charset="0"/>
                <a:cs typeface="Times New Roman" pitchFamily="18" charset="0"/>
              </a:rPr>
              <a:t>Like Microsoft Office, </a:t>
            </a:r>
            <a:r>
              <a:rPr lang="en-IN" sz="2400" dirty="0" err="1" smtClean="0">
                <a:latin typeface="Times New Roman" pitchFamily="18" charset="0"/>
                <a:cs typeface="Times New Roman" pitchFamily="18" charset="0"/>
              </a:rPr>
              <a:t>vSphere</a:t>
            </a:r>
            <a:r>
              <a:rPr lang="en-IN" sz="2400" dirty="0" smtClean="0">
                <a:latin typeface="Times New Roman" pitchFamily="18" charset="0"/>
                <a:cs typeface="Times New Roman" pitchFamily="18" charset="0"/>
              </a:rPr>
              <a:t> is also a software suite that has many software components like </a:t>
            </a:r>
            <a:r>
              <a:rPr lang="en-IN" sz="2400" dirty="0" err="1" smtClean="0">
                <a:latin typeface="Times New Roman" pitchFamily="18" charset="0"/>
                <a:cs typeface="Times New Roman" pitchFamily="18" charset="0"/>
              </a:rPr>
              <a:t>vCenter</a:t>
            </a:r>
            <a:r>
              <a:rPr lang="en-IN" sz="2400" dirty="0" smtClean="0">
                <a:latin typeface="Times New Roman" pitchFamily="18" charset="0"/>
                <a:cs typeface="Times New Roman" pitchFamily="18" charset="0"/>
              </a:rPr>
              <a:t>, </a:t>
            </a:r>
            <a:r>
              <a:rPr lang="en-IN" sz="2400" dirty="0" err="1" smtClean="0">
                <a:latin typeface="Times New Roman" pitchFamily="18" charset="0"/>
                <a:cs typeface="Times New Roman" pitchFamily="18" charset="0"/>
              </a:rPr>
              <a:t>ESXi</a:t>
            </a:r>
            <a:r>
              <a:rPr lang="en-IN" sz="2400" dirty="0" smtClean="0">
                <a:latin typeface="Times New Roman" pitchFamily="18" charset="0"/>
                <a:cs typeface="Times New Roman" pitchFamily="18" charset="0"/>
              </a:rPr>
              <a:t>, </a:t>
            </a:r>
            <a:r>
              <a:rPr lang="en-IN" sz="2400" dirty="0" err="1" smtClean="0">
                <a:latin typeface="Times New Roman" pitchFamily="18" charset="0"/>
                <a:cs typeface="Times New Roman" pitchFamily="18" charset="0"/>
              </a:rPr>
              <a:t>vSphere</a:t>
            </a:r>
            <a:r>
              <a:rPr lang="en-IN" sz="2400" dirty="0" smtClean="0">
                <a:latin typeface="Times New Roman" pitchFamily="18" charset="0"/>
                <a:cs typeface="Times New Roman" pitchFamily="18" charset="0"/>
              </a:rPr>
              <a:t> client and so on. </a:t>
            </a:r>
          </a:p>
          <a:p>
            <a:pPr algn="just"/>
            <a:r>
              <a:rPr lang="en-IN" sz="2400" dirty="0" smtClean="0">
                <a:latin typeface="Times New Roman" pitchFamily="18" charset="0"/>
                <a:cs typeface="Times New Roman" pitchFamily="18" charset="0"/>
              </a:rPr>
              <a:t>So, the combination of all these software components is </a:t>
            </a:r>
            <a:r>
              <a:rPr lang="en-IN" sz="2400" dirty="0" err="1" smtClean="0">
                <a:latin typeface="Times New Roman" pitchFamily="18" charset="0"/>
                <a:cs typeface="Times New Roman" pitchFamily="18" charset="0"/>
              </a:rPr>
              <a:t>vSphere</a:t>
            </a:r>
            <a:r>
              <a:rPr lang="en-IN" sz="2400" dirty="0" smtClean="0">
                <a:latin typeface="Times New Roman" pitchFamily="18" charset="0"/>
                <a:cs typeface="Times New Roman" pitchFamily="18" charset="0"/>
              </a:rPr>
              <a:t>. </a:t>
            </a:r>
            <a:r>
              <a:rPr lang="en-IN" sz="2400" dirty="0" err="1" smtClean="0">
                <a:latin typeface="Times New Roman" pitchFamily="18" charset="0"/>
                <a:cs typeface="Times New Roman" pitchFamily="18" charset="0"/>
              </a:rPr>
              <a:t>vSphere</a:t>
            </a:r>
            <a:r>
              <a:rPr lang="en-IN" sz="2400" dirty="0" smtClean="0">
                <a:latin typeface="Times New Roman" pitchFamily="18" charset="0"/>
                <a:cs typeface="Times New Roman" pitchFamily="18" charset="0"/>
              </a:rPr>
              <a:t> is not a particular software that you can install and use, “it is just a package name which has other sub components”.</a:t>
            </a:r>
            <a:endParaRPr lang="en-IN" sz="24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algn="just"/>
            <a:r>
              <a:rPr lang="en-IN" sz="2800" dirty="0" smtClean="0">
                <a:latin typeface="Times New Roman" pitchFamily="18" charset="0"/>
                <a:cs typeface="Times New Roman" pitchFamily="18" charset="0"/>
              </a:rPr>
              <a:t>The two core components of </a:t>
            </a:r>
            <a:r>
              <a:rPr lang="en-IN" sz="2800" dirty="0" err="1" smtClean="0">
                <a:latin typeface="Times New Roman" pitchFamily="18" charset="0"/>
                <a:cs typeface="Times New Roman" pitchFamily="18" charset="0"/>
              </a:rPr>
              <a:t>vSphere</a:t>
            </a:r>
            <a:r>
              <a:rPr lang="en-IN" sz="2800" dirty="0" smtClean="0">
                <a:latin typeface="Times New Roman" pitchFamily="18" charset="0"/>
                <a:cs typeface="Times New Roman" pitchFamily="18" charset="0"/>
              </a:rPr>
              <a:t> are </a:t>
            </a:r>
            <a:r>
              <a:rPr lang="en-IN" sz="2800" dirty="0" err="1" smtClean="0">
                <a:latin typeface="Times New Roman" pitchFamily="18" charset="0"/>
                <a:cs typeface="Times New Roman" pitchFamily="18" charset="0"/>
              </a:rPr>
              <a:t>ESXi</a:t>
            </a:r>
            <a:r>
              <a:rPr lang="en-IN" sz="2800" dirty="0" smtClean="0">
                <a:latin typeface="Times New Roman" pitchFamily="18" charset="0"/>
                <a:cs typeface="Times New Roman" pitchFamily="18" charset="0"/>
              </a:rPr>
              <a:t> and </a:t>
            </a:r>
            <a:r>
              <a:rPr lang="en-IN" sz="2800" dirty="0" err="1" smtClean="0">
                <a:latin typeface="Times New Roman" pitchFamily="18" charset="0"/>
                <a:cs typeface="Times New Roman" pitchFamily="18" charset="0"/>
              </a:rPr>
              <a:t>vCenter</a:t>
            </a:r>
            <a:r>
              <a:rPr lang="en-IN" sz="2800" dirty="0" smtClean="0">
                <a:latin typeface="Times New Roman" pitchFamily="18" charset="0"/>
                <a:cs typeface="Times New Roman" pitchFamily="18" charset="0"/>
              </a:rPr>
              <a:t> Server. </a:t>
            </a:r>
          </a:p>
          <a:p>
            <a:pPr algn="just"/>
            <a:r>
              <a:rPr lang="en-IN" sz="2800" dirty="0" err="1" smtClean="0">
                <a:latin typeface="Times New Roman" pitchFamily="18" charset="0"/>
                <a:cs typeface="Times New Roman" pitchFamily="18" charset="0"/>
              </a:rPr>
              <a:t>ESXi</a:t>
            </a:r>
            <a:r>
              <a:rPr lang="en-IN" sz="2800" dirty="0" smtClean="0">
                <a:latin typeface="Times New Roman" pitchFamily="18" charset="0"/>
                <a:cs typeface="Times New Roman" pitchFamily="18" charset="0"/>
              </a:rPr>
              <a:t> is the virtualization platform where you create and run virtual machines and </a:t>
            </a:r>
            <a:r>
              <a:rPr lang="en-IN" sz="2800" smtClean="0">
                <a:latin typeface="Times New Roman" pitchFamily="18" charset="0"/>
                <a:cs typeface="Times New Roman" pitchFamily="18" charset="0"/>
              </a:rPr>
              <a:t>virtual appliances.</a:t>
            </a:r>
            <a:r>
              <a:rPr lang="en-IN" sz="2800" dirty="0" smtClean="0">
                <a:latin typeface="Times New Roman" pitchFamily="18" charset="0"/>
                <a:cs typeface="Times New Roman" pitchFamily="18" charset="0"/>
              </a:rPr>
              <a:t> </a:t>
            </a:r>
          </a:p>
          <a:p>
            <a:pPr algn="just"/>
            <a:r>
              <a:rPr lang="en-IN" sz="2800" dirty="0" err="1" smtClean="0">
                <a:latin typeface="Times New Roman" pitchFamily="18" charset="0"/>
                <a:cs typeface="Times New Roman" pitchFamily="18" charset="0"/>
              </a:rPr>
              <a:t>vCenter</a:t>
            </a:r>
            <a:r>
              <a:rPr lang="en-IN" sz="2800" dirty="0" smtClean="0">
                <a:latin typeface="Times New Roman" pitchFamily="18" charset="0"/>
                <a:cs typeface="Times New Roman" pitchFamily="18" charset="0"/>
              </a:rPr>
              <a:t> Server is the service through which you manage multiple hosts connected in a network and pool host resources.</a:t>
            </a:r>
            <a:endParaRPr lang="en-IN" sz="28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Grp="1" noChangeAspect="1" noChangeArrowheads="1"/>
          </p:cNvPicPr>
          <p:nvPr>
            <p:ph idx="1"/>
          </p:nvPr>
        </p:nvPicPr>
        <p:blipFill>
          <a:blip r:embed="rId2" cstate="print"/>
          <a:srcRect/>
          <a:stretch>
            <a:fillRect/>
          </a:stretch>
        </p:blipFill>
        <p:spPr bwMode="auto">
          <a:xfrm>
            <a:off x="228600" y="228601"/>
            <a:ext cx="8305799" cy="5943600"/>
          </a:xfrm>
          <a:prstGeom prst="rect">
            <a:avLst/>
          </a:prstGeom>
          <a:noFill/>
          <a:ln w="9525">
            <a:noFill/>
            <a:miter lim="800000"/>
            <a:headEnd/>
            <a:tailEnd/>
          </a:ln>
        </p:spPr>
      </p:pic>
      <p:sp>
        <p:nvSpPr>
          <p:cNvPr id="5" name="TextBox 4"/>
          <p:cNvSpPr txBox="1"/>
          <p:nvPr/>
        </p:nvSpPr>
        <p:spPr>
          <a:xfrm>
            <a:off x="3276600" y="6248400"/>
            <a:ext cx="2743200" cy="400110"/>
          </a:xfrm>
          <a:prstGeom prst="rect">
            <a:avLst/>
          </a:prstGeom>
          <a:noFill/>
        </p:spPr>
        <p:txBody>
          <a:bodyPr wrap="square" rtlCol="0">
            <a:spAutoFit/>
          </a:bodyPr>
          <a:lstStyle/>
          <a:p>
            <a:r>
              <a:rPr lang="en-IN" sz="2000" b="1" dirty="0" err="1" smtClean="0">
                <a:latin typeface="Times New Roman" pitchFamily="18" charset="0"/>
                <a:cs typeface="Times New Roman" pitchFamily="18" charset="0"/>
              </a:rPr>
              <a:t>vSphere</a:t>
            </a:r>
            <a:r>
              <a:rPr lang="en-IN" sz="2000" b="1" dirty="0" smtClean="0">
                <a:latin typeface="Times New Roman" pitchFamily="18" charset="0"/>
                <a:cs typeface="Times New Roman" pitchFamily="18" charset="0"/>
              </a:rPr>
              <a:t> Infrastructure</a:t>
            </a:r>
            <a:endParaRPr lang="en-IN" sz="2000" b="1"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About </a:t>
            </a:r>
            <a:r>
              <a:rPr lang="en-IN" dirty="0" err="1" smtClean="0"/>
              <a:t>ESXi</a:t>
            </a:r>
            <a:endParaRPr lang="en-IN" dirty="0"/>
          </a:p>
        </p:txBody>
      </p:sp>
      <p:pic>
        <p:nvPicPr>
          <p:cNvPr id="2050" name="Picture 2"/>
          <p:cNvPicPr>
            <a:picLocks noGrp="1" noChangeAspect="1" noChangeArrowheads="1"/>
          </p:cNvPicPr>
          <p:nvPr>
            <p:ph idx="1"/>
          </p:nvPr>
        </p:nvPicPr>
        <p:blipFill>
          <a:blip r:embed="rId2" cstate="print"/>
          <a:srcRect/>
          <a:stretch>
            <a:fillRect/>
          </a:stretch>
        </p:blipFill>
        <p:spPr bwMode="auto">
          <a:xfrm>
            <a:off x="457200" y="1676400"/>
            <a:ext cx="8229600" cy="3953269"/>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33400"/>
            <a:ext cx="8458200" cy="5592763"/>
          </a:xfrm>
        </p:spPr>
        <p:txBody>
          <a:bodyPr>
            <a:normAutofit/>
          </a:bodyPr>
          <a:lstStyle/>
          <a:p>
            <a:pPr algn="just"/>
            <a:r>
              <a:rPr lang="en-IN" sz="2400" dirty="0" err="1" smtClean="0">
                <a:latin typeface="Times New Roman" pitchFamily="18" charset="0"/>
                <a:cs typeface="Times New Roman" pitchFamily="18" charset="0"/>
              </a:rPr>
              <a:t>ESXi</a:t>
            </a:r>
            <a:r>
              <a:rPr lang="en-IN" sz="2400" dirty="0" smtClean="0">
                <a:latin typeface="Times New Roman" pitchFamily="18" charset="0"/>
                <a:cs typeface="Times New Roman" pitchFamily="18" charset="0"/>
              </a:rPr>
              <a:t> server is the most important part of </a:t>
            </a:r>
            <a:r>
              <a:rPr lang="en-IN" sz="2400" dirty="0" err="1" smtClean="0">
                <a:latin typeface="Times New Roman" pitchFamily="18" charset="0"/>
                <a:cs typeface="Times New Roman" pitchFamily="18" charset="0"/>
              </a:rPr>
              <a:t>vSphere</a:t>
            </a:r>
            <a:r>
              <a:rPr lang="en-IN" sz="2400" dirty="0" smtClean="0">
                <a:latin typeface="Times New Roman" pitchFamily="18" charset="0"/>
                <a:cs typeface="Times New Roman" pitchFamily="18" charset="0"/>
              </a:rPr>
              <a:t>. </a:t>
            </a:r>
          </a:p>
          <a:p>
            <a:pPr algn="just"/>
            <a:r>
              <a:rPr lang="en-IN" sz="2400" b="1" dirty="0" err="1" smtClean="0">
                <a:latin typeface="Times New Roman" pitchFamily="18" charset="0"/>
                <a:cs typeface="Times New Roman" pitchFamily="18" charset="0"/>
              </a:rPr>
              <a:t>ESXi</a:t>
            </a:r>
            <a:r>
              <a:rPr lang="en-IN" sz="2400" dirty="0" smtClean="0">
                <a:latin typeface="Times New Roman" pitchFamily="18" charset="0"/>
                <a:cs typeface="Times New Roman" pitchFamily="18" charset="0"/>
              </a:rPr>
              <a:t> is the virtualization server. It is type 1 hypervisor. All the virtual machines or Guest OS are installed on </a:t>
            </a:r>
            <a:r>
              <a:rPr lang="en-IN" sz="2400" dirty="0" err="1" smtClean="0">
                <a:latin typeface="Times New Roman" pitchFamily="18" charset="0"/>
                <a:cs typeface="Times New Roman" pitchFamily="18" charset="0"/>
              </a:rPr>
              <a:t>ESXi</a:t>
            </a:r>
            <a:r>
              <a:rPr lang="en-IN" sz="2400" dirty="0" smtClean="0">
                <a:latin typeface="Times New Roman" pitchFamily="18" charset="0"/>
                <a:cs typeface="Times New Roman" pitchFamily="18" charset="0"/>
              </a:rPr>
              <a:t> server.</a:t>
            </a:r>
          </a:p>
          <a:p>
            <a:pPr algn="just"/>
            <a:r>
              <a:rPr lang="en-IN" sz="2400" dirty="0" smtClean="0">
                <a:latin typeface="Times New Roman" pitchFamily="18" charset="0"/>
                <a:cs typeface="Times New Roman" pitchFamily="18" charset="0"/>
              </a:rPr>
              <a:t> To install, manage and access those virtual servers which sit above of </a:t>
            </a:r>
            <a:r>
              <a:rPr lang="en-IN" sz="2400" dirty="0" err="1" smtClean="0">
                <a:latin typeface="Times New Roman" pitchFamily="18" charset="0"/>
                <a:cs typeface="Times New Roman" pitchFamily="18" charset="0"/>
              </a:rPr>
              <a:t>ESXi</a:t>
            </a:r>
            <a:r>
              <a:rPr lang="en-IN" sz="2400" dirty="0" smtClean="0">
                <a:latin typeface="Times New Roman" pitchFamily="18" charset="0"/>
                <a:cs typeface="Times New Roman" pitchFamily="18" charset="0"/>
              </a:rPr>
              <a:t> server, you will need other part of </a:t>
            </a:r>
            <a:r>
              <a:rPr lang="en-IN" sz="2400" dirty="0" err="1" smtClean="0">
                <a:latin typeface="Times New Roman" pitchFamily="18" charset="0"/>
                <a:cs typeface="Times New Roman" pitchFamily="18" charset="0"/>
              </a:rPr>
              <a:t>vSphere</a:t>
            </a:r>
            <a:r>
              <a:rPr lang="en-IN" sz="2400" dirty="0" smtClean="0">
                <a:latin typeface="Times New Roman" pitchFamily="18" charset="0"/>
                <a:cs typeface="Times New Roman" pitchFamily="18" charset="0"/>
              </a:rPr>
              <a:t> suite called </a:t>
            </a:r>
            <a:r>
              <a:rPr lang="en-IN" sz="2400" dirty="0" err="1" smtClean="0">
                <a:latin typeface="Times New Roman" pitchFamily="18" charset="0"/>
                <a:cs typeface="Times New Roman" pitchFamily="18" charset="0"/>
              </a:rPr>
              <a:t>vSphere</a:t>
            </a:r>
            <a:r>
              <a:rPr lang="en-IN" sz="2400" dirty="0" smtClean="0">
                <a:latin typeface="Times New Roman" pitchFamily="18" charset="0"/>
                <a:cs typeface="Times New Roman" pitchFamily="18" charset="0"/>
              </a:rPr>
              <a:t> client. </a:t>
            </a:r>
          </a:p>
          <a:p>
            <a:pPr algn="just"/>
            <a:r>
              <a:rPr lang="en-IN" sz="2400" dirty="0" err="1" smtClean="0">
                <a:latin typeface="Times New Roman" pitchFamily="18" charset="0"/>
                <a:cs typeface="Times New Roman" pitchFamily="18" charset="0"/>
              </a:rPr>
              <a:t>vSphere</a:t>
            </a:r>
            <a:r>
              <a:rPr lang="en-IN" sz="2400" dirty="0" smtClean="0">
                <a:latin typeface="Times New Roman" pitchFamily="18" charset="0"/>
                <a:cs typeface="Times New Roman" pitchFamily="18" charset="0"/>
              </a:rPr>
              <a:t> client allows administrators to connect to </a:t>
            </a:r>
            <a:r>
              <a:rPr lang="en-IN" sz="2400" dirty="0" err="1" smtClean="0">
                <a:latin typeface="Times New Roman" pitchFamily="18" charset="0"/>
                <a:cs typeface="Times New Roman" pitchFamily="18" charset="0"/>
              </a:rPr>
              <a:t>ESXi</a:t>
            </a:r>
            <a:r>
              <a:rPr lang="en-IN" sz="2400" dirty="0" smtClean="0">
                <a:latin typeface="Times New Roman" pitchFamily="18" charset="0"/>
                <a:cs typeface="Times New Roman" pitchFamily="18" charset="0"/>
              </a:rPr>
              <a:t> servers and access or manage virtual machines.</a:t>
            </a:r>
            <a:endParaRPr lang="en-IN" sz="24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normAutofit/>
          </a:bodyPr>
          <a:lstStyle/>
          <a:p>
            <a:r>
              <a:rPr lang="en-IN" sz="3200" dirty="0" smtClean="0">
                <a:latin typeface="Times New Roman" pitchFamily="18" charset="0"/>
                <a:cs typeface="Times New Roman" pitchFamily="18" charset="0"/>
              </a:rPr>
              <a:t>About </a:t>
            </a:r>
            <a:r>
              <a:rPr lang="en-IN" sz="3200" dirty="0" err="1" smtClean="0">
                <a:latin typeface="Times New Roman" pitchFamily="18" charset="0"/>
                <a:cs typeface="Times New Roman" pitchFamily="18" charset="0"/>
              </a:rPr>
              <a:t>vCenter</a:t>
            </a:r>
            <a:r>
              <a:rPr lang="en-IN" sz="3200" dirty="0" smtClean="0">
                <a:latin typeface="Times New Roman" pitchFamily="18" charset="0"/>
                <a:cs typeface="Times New Roman" pitchFamily="18" charset="0"/>
              </a:rPr>
              <a:t> Server</a:t>
            </a:r>
            <a:endParaRPr lang="en-IN" sz="3200" dirty="0">
              <a:latin typeface="Times New Roman" pitchFamily="18" charset="0"/>
              <a:cs typeface="Times New Roman" pitchFamily="18" charset="0"/>
            </a:endParaRPr>
          </a:p>
        </p:txBody>
      </p:sp>
      <p:pic>
        <p:nvPicPr>
          <p:cNvPr id="1026" name="Picture 2"/>
          <p:cNvPicPr>
            <a:picLocks noGrp="1" noChangeAspect="1" noChangeArrowheads="1"/>
          </p:cNvPicPr>
          <p:nvPr>
            <p:ph idx="1"/>
          </p:nvPr>
        </p:nvPicPr>
        <p:blipFill>
          <a:blip r:embed="rId2" cstate="print"/>
          <a:srcRect/>
          <a:stretch>
            <a:fillRect/>
          </a:stretch>
        </p:blipFill>
        <p:spPr bwMode="auto">
          <a:xfrm>
            <a:off x="838200" y="1219200"/>
            <a:ext cx="7543800" cy="5181599"/>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04800"/>
            <a:ext cx="8229600" cy="6324600"/>
          </a:xfrm>
        </p:spPr>
        <p:txBody>
          <a:bodyPr>
            <a:noAutofit/>
          </a:bodyPr>
          <a:lstStyle/>
          <a:p>
            <a:pPr algn="just"/>
            <a:r>
              <a:rPr lang="en-IN" sz="2200" dirty="0" err="1" smtClean="0">
                <a:latin typeface="Times New Roman" pitchFamily="18" charset="0"/>
                <a:cs typeface="Times New Roman" pitchFamily="18" charset="0"/>
              </a:rPr>
              <a:t>vCenter</a:t>
            </a:r>
            <a:r>
              <a:rPr lang="en-IN" sz="2200" dirty="0" smtClean="0">
                <a:latin typeface="Times New Roman" pitchFamily="18" charset="0"/>
                <a:cs typeface="Times New Roman" pitchFamily="18" charset="0"/>
              </a:rPr>
              <a:t> server is another piece of </a:t>
            </a:r>
            <a:r>
              <a:rPr lang="en-IN" sz="2200" dirty="0" err="1" smtClean="0">
                <a:latin typeface="Times New Roman" pitchFamily="18" charset="0"/>
                <a:cs typeface="Times New Roman" pitchFamily="18" charset="0"/>
              </a:rPr>
              <a:t>vSphere</a:t>
            </a:r>
            <a:r>
              <a:rPr lang="en-IN" sz="2200" dirty="0" smtClean="0">
                <a:latin typeface="Times New Roman" pitchFamily="18" charset="0"/>
                <a:cs typeface="Times New Roman" pitchFamily="18" charset="0"/>
              </a:rPr>
              <a:t> suite. There are two </a:t>
            </a:r>
            <a:r>
              <a:rPr lang="en-IN" sz="2200" dirty="0" err="1" smtClean="0">
                <a:latin typeface="Times New Roman" pitchFamily="18" charset="0"/>
                <a:cs typeface="Times New Roman" pitchFamily="18" charset="0"/>
              </a:rPr>
              <a:t>flavors</a:t>
            </a:r>
            <a:r>
              <a:rPr lang="en-IN" sz="2200" dirty="0" smtClean="0">
                <a:latin typeface="Times New Roman" pitchFamily="18" charset="0"/>
                <a:cs typeface="Times New Roman" pitchFamily="18" charset="0"/>
              </a:rPr>
              <a:t> of </a:t>
            </a:r>
            <a:r>
              <a:rPr lang="en-IN" sz="2200" dirty="0" err="1" smtClean="0">
                <a:latin typeface="Times New Roman" pitchFamily="18" charset="0"/>
                <a:cs typeface="Times New Roman" pitchFamily="18" charset="0"/>
              </a:rPr>
              <a:t>vCenter</a:t>
            </a:r>
            <a:r>
              <a:rPr lang="en-IN" sz="2200" dirty="0" smtClean="0">
                <a:latin typeface="Times New Roman" pitchFamily="18" charset="0"/>
                <a:cs typeface="Times New Roman" pitchFamily="18" charset="0"/>
              </a:rPr>
              <a:t> servers.</a:t>
            </a:r>
          </a:p>
          <a:p>
            <a:pPr algn="just"/>
            <a:r>
              <a:rPr lang="en-IN" sz="2200" dirty="0" smtClean="0">
                <a:latin typeface="Times New Roman" pitchFamily="18" charset="0"/>
                <a:cs typeface="Times New Roman" pitchFamily="18" charset="0"/>
              </a:rPr>
              <a:t> </a:t>
            </a:r>
            <a:r>
              <a:rPr lang="en-IN" sz="2200" dirty="0" err="1" smtClean="0">
                <a:latin typeface="Times New Roman" pitchFamily="18" charset="0"/>
                <a:cs typeface="Times New Roman" pitchFamily="18" charset="0"/>
              </a:rPr>
              <a:t>vCenter</a:t>
            </a:r>
            <a:r>
              <a:rPr lang="en-IN" sz="2200" dirty="0" smtClean="0">
                <a:latin typeface="Times New Roman" pitchFamily="18" charset="0"/>
                <a:cs typeface="Times New Roman" pitchFamily="18" charset="0"/>
              </a:rPr>
              <a:t> server can be installed on Windows Server or can be Linux based virtual appliance. </a:t>
            </a:r>
          </a:p>
          <a:p>
            <a:pPr algn="just"/>
            <a:r>
              <a:rPr lang="en-IN" sz="2200" dirty="0" smtClean="0">
                <a:latin typeface="Times New Roman" pitchFamily="18" charset="0"/>
                <a:cs typeface="Times New Roman" pitchFamily="18" charset="0"/>
              </a:rPr>
              <a:t>VMware </a:t>
            </a:r>
            <a:r>
              <a:rPr lang="en-IN" sz="2200" dirty="0" err="1" smtClean="0">
                <a:latin typeface="Times New Roman" pitchFamily="18" charset="0"/>
                <a:cs typeface="Times New Roman" pitchFamily="18" charset="0"/>
              </a:rPr>
              <a:t>vCenter</a:t>
            </a:r>
            <a:r>
              <a:rPr lang="en-IN" sz="2200" dirty="0" smtClean="0">
                <a:latin typeface="Times New Roman" pitchFamily="18" charset="0"/>
                <a:cs typeface="Times New Roman" pitchFamily="18" charset="0"/>
              </a:rPr>
              <a:t> server is a centralized management application that lets you manage virtual machines and </a:t>
            </a:r>
            <a:r>
              <a:rPr lang="en-IN" sz="2200" dirty="0" err="1" smtClean="0">
                <a:latin typeface="Times New Roman" pitchFamily="18" charset="0"/>
                <a:cs typeface="Times New Roman" pitchFamily="18" charset="0"/>
              </a:rPr>
              <a:t>ESXi</a:t>
            </a:r>
            <a:r>
              <a:rPr lang="en-IN" sz="2200" dirty="0" smtClean="0">
                <a:latin typeface="Times New Roman" pitchFamily="18" charset="0"/>
                <a:cs typeface="Times New Roman" pitchFamily="18" charset="0"/>
              </a:rPr>
              <a:t> hosts centrally. </a:t>
            </a:r>
          </a:p>
          <a:p>
            <a:pPr algn="just"/>
            <a:r>
              <a:rPr lang="en-IN" sz="2200" dirty="0" err="1" smtClean="0">
                <a:latin typeface="Times New Roman" pitchFamily="18" charset="0"/>
                <a:cs typeface="Times New Roman" pitchFamily="18" charset="0"/>
              </a:rPr>
              <a:t>vSphere</a:t>
            </a:r>
            <a:r>
              <a:rPr lang="en-IN" sz="2200" dirty="0" smtClean="0">
                <a:latin typeface="Times New Roman" pitchFamily="18" charset="0"/>
                <a:cs typeface="Times New Roman" pitchFamily="18" charset="0"/>
              </a:rPr>
              <a:t> client again is used to access </a:t>
            </a:r>
            <a:r>
              <a:rPr lang="en-IN" sz="2200" dirty="0" err="1" smtClean="0">
                <a:latin typeface="Times New Roman" pitchFamily="18" charset="0"/>
                <a:cs typeface="Times New Roman" pitchFamily="18" charset="0"/>
              </a:rPr>
              <a:t>vCenter</a:t>
            </a:r>
            <a:r>
              <a:rPr lang="en-IN" sz="2200" dirty="0" smtClean="0">
                <a:latin typeface="Times New Roman" pitchFamily="18" charset="0"/>
                <a:cs typeface="Times New Roman" pitchFamily="18" charset="0"/>
              </a:rPr>
              <a:t> Server and ultimately manage </a:t>
            </a:r>
            <a:r>
              <a:rPr lang="en-IN" sz="2200" dirty="0" err="1" smtClean="0">
                <a:latin typeface="Times New Roman" pitchFamily="18" charset="0"/>
                <a:cs typeface="Times New Roman" pitchFamily="18" charset="0"/>
              </a:rPr>
              <a:t>ESXi</a:t>
            </a:r>
            <a:r>
              <a:rPr lang="en-IN" sz="2200" dirty="0" smtClean="0">
                <a:latin typeface="Times New Roman" pitchFamily="18" charset="0"/>
                <a:cs typeface="Times New Roman" pitchFamily="18" charset="0"/>
              </a:rPr>
              <a:t> servers.</a:t>
            </a:r>
          </a:p>
          <a:p>
            <a:pPr algn="just"/>
            <a:r>
              <a:rPr lang="en-IN" sz="2200" dirty="0" smtClean="0">
                <a:latin typeface="Times New Roman" pitchFamily="18" charset="0"/>
                <a:cs typeface="Times New Roman" pitchFamily="18" charset="0"/>
              </a:rPr>
              <a:t> </a:t>
            </a:r>
            <a:r>
              <a:rPr lang="en-IN" sz="2200" dirty="0" err="1" smtClean="0">
                <a:latin typeface="Times New Roman" pitchFamily="18" charset="0"/>
                <a:cs typeface="Times New Roman" pitchFamily="18" charset="0"/>
              </a:rPr>
              <a:t>vCenter</a:t>
            </a:r>
            <a:r>
              <a:rPr lang="en-IN" sz="2200" dirty="0" smtClean="0">
                <a:latin typeface="Times New Roman" pitchFamily="18" charset="0"/>
                <a:cs typeface="Times New Roman" pitchFamily="18" charset="0"/>
              </a:rPr>
              <a:t> server is compulsory for enterprises that needs enterprise features like </a:t>
            </a:r>
            <a:r>
              <a:rPr lang="en-IN" sz="2200" dirty="0" err="1" smtClean="0">
                <a:latin typeface="Times New Roman" pitchFamily="18" charset="0"/>
                <a:cs typeface="Times New Roman" pitchFamily="18" charset="0"/>
              </a:rPr>
              <a:t>vMotion</a:t>
            </a:r>
            <a:r>
              <a:rPr lang="en-IN" sz="2200" dirty="0" smtClean="0">
                <a:latin typeface="Times New Roman" pitchFamily="18" charset="0"/>
                <a:cs typeface="Times New Roman" pitchFamily="18" charset="0"/>
              </a:rPr>
              <a:t>, VMware High Availability, VMware Update Manager, VMware Distributed Resource Scheduler (DRS) etc. For example, you can easily </a:t>
            </a:r>
            <a:r>
              <a:rPr lang="en-IN" sz="2200" b="1" dirty="0" smtClean="0">
                <a:latin typeface="Times New Roman" pitchFamily="18" charset="0"/>
                <a:cs typeface="Times New Roman" pitchFamily="18" charset="0"/>
              </a:rPr>
              <a:t>clone existing virtual machine in </a:t>
            </a:r>
            <a:r>
              <a:rPr lang="en-IN" sz="2200" b="1" dirty="0" err="1" smtClean="0">
                <a:latin typeface="Times New Roman" pitchFamily="18" charset="0"/>
                <a:cs typeface="Times New Roman" pitchFamily="18" charset="0"/>
              </a:rPr>
              <a:t>vCenter</a:t>
            </a:r>
            <a:r>
              <a:rPr lang="en-IN" sz="2200" dirty="0" smtClean="0">
                <a:latin typeface="Times New Roman" pitchFamily="18" charset="0"/>
                <a:cs typeface="Times New Roman" pitchFamily="18" charset="0"/>
              </a:rPr>
              <a:t> server. So </a:t>
            </a:r>
            <a:r>
              <a:rPr lang="en-IN" sz="2200" dirty="0" err="1" smtClean="0">
                <a:latin typeface="Times New Roman" pitchFamily="18" charset="0"/>
                <a:cs typeface="Times New Roman" pitchFamily="18" charset="0"/>
              </a:rPr>
              <a:t>vCenter</a:t>
            </a:r>
            <a:r>
              <a:rPr lang="en-IN" sz="2200" dirty="0" smtClean="0">
                <a:latin typeface="Times New Roman" pitchFamily="18" charset="0"/>
                <a:cs typeface="Times New Roman" pitchFamily="18" charset="0"/>
              </a:rPr>
              <a:t> is another important part of </a:t>
            </a:r>
            <a:r>
              <a:rPr lang="en-IN" sz="2200" dirty="0" err="1" smtClean="0">
                <a:latin typeface="Times New Roman" pitchFamily="18" charset="0"/>
                <a:cs typeface="Times New Roman" pitchFamily="18" charset="0"/>
              </a:rPr>
              <a:t>vSphere</a:t>
            </a:r>
            <a:r>
              <a:rPr lang="en-IN" sz="2200" dirty="0" smtClean="0">
                <a:latin typeface="Times New Roman" pitchFamily="18" charset="0"/>
                <a:cs typeface="Times New Roman" pitchFamily="18" charset="0"/>
              </a:rPr>
              <a:t> suite. You have to purchase </a:t>
            </a:r>
            <a:r>
              <a:rPr lang="en-IN" sz="2200" dirty="0" err="1" smtClean="0">
                <a:latin typeface="Times New Roman" pitchFamily="18" charset="0"/>
                <a:cs typeface="Times New Roman" pitchFamily="18" charset="0"/>
              </a:rPr>
              <a:t>vCenter</a:t>
            </a:r>
            <a:r>
              <a:rPr lang="en-IN" sz="2200" dirty="0" smtClean="0">
                <a:latin typeface="Times New Roman" pitchFamily="18" charset="0"/>
                <a:cs typeface="Times New Roman" pitchFamily="18" charset="0"/>
              </a:rPr>
              <a:t> server license separately.</a:t>
            </a:r>
            <a:endParaRPr lang="en-IN" sz="22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normAutofit/>
          </a:bodyPr>
          <a:lstStyle/>
          <a:p>
            <a:r>
              <a:rPr lang="en-IN" sz="2800" dirty="0" smtClean="0">
                <a:latin typeface="Times New Roman" pitchFamily="18" charset="0"/>
                <a:cs typeface="Times New Roman" pitchFamily="18" charset="0"/>
              </a:rPr>
              <a:t>Accessing </a:t>
            </a:r>
            <a:r>
              <a:rPr lang="en-IN" sz="2800" dirty="0" err="1" smtClean="0">
                <a:latin typeface="Times New Roman" pitchFamily="18" charset="0"/>
                <a:cs typeface="Times New Roman" pitchFamily="18" charset="0"/>
              </a:rPr>
              <a:t>vSphere</a:t>
            </a:r>
            <a:r>
              <a:rPr lang="en-IN" sz="2800" dirty="0" smtClean="0">
                <a:latin typeface="Times New Roman" pitchFamily="18" charset="0"/>
                <a:cs typeface="Times New Roman" pitchFamily="18" charset="0"/>
              </a:rPr>
              <a:t> Components</a:t>
            </a:r>
            <a:endParaRPr lang="en-IN" sz="2800" dirty="0">
              <a:latin typeface="Times New Roman" pitchFamily="18" charset="0"/>
              <a:cs typeface="Times New Roman" pitchFamily="18" charset="0"/>
            </a:endParaRPr>
          </a:p>
        </p:txBody>
      </p:sp>
      <p:sp>
        <p:nvSpPr>
          <p:cNvPr id="3" name="Content Placeholder 2"/>
          <p:cNvSpPr>
            <a:spLocks noGrp="1"/>
          </p:cNvSpPr>
          <p:nvPr>
            <p:ph idx="1"/>
          </p:nvPr>
        </p:nvSpPr>
        <p:spPr>
          <a:xfrm>
            <a:off x="457200" y="990600"/>
            <a:ext cx="8229600" cy="5486400"/>
          </a:xfrm>
        </p:spPr>
        <p:txBody>
          <a:bodyPr>
            <a:normAutofit lnSpcReduction="10000"/>
          </a:bodyPr>
          <a:lstStyle/>
          <a:p>
            <a:pPr algn="just">
              <a:buNone/>
            </a:pPr>
            <a:r>
              <a:rPr lang="en-IN" sz="2200" dirty="0" smtClean="0">
                <a:latin typeface="Times New Roman" pitchFamily="18" charset="0"/>
                <a:cs typeface="Times New Roman" pitchFamily="18" charset="0"/>
              </a:rPr>
              <a:t>We can access, monitor and manage </a:t>
            </a:r>
            <a:r>
              <a:rPr lang="en-IN" sz="2200" dirty="0" err="1" smtClean="0">
                <a:latin typeface="Times New Roman" pitchFamily="18" charset="0"/>
                <a:cs typeface="Times New Roman" pitchFamily="18" charset="0"/>
              </a:rPr>
              <a:t>vSphere</a:t>
            </a:r>
            <a:r>
              <a:rPr lang="en-IN" sz="2200" dirty="0" smtClean="0">
                <a:latin typeface="Times New Roman" pitchFamily="18" charset="0"/>
                <a:cs typeface="Times New Roman" pitchFamily="18" charset="0"/>
              </a:rPr>
              <a:t> components through </a:t>
            </a:r>
            <a:r>
              <a:rPr lang="en-IN" sz="2200" dirty="0" err="1" smtClean="0">
                <a:latin typeface="Times New Roman" pitchFamily="18" charset="0"/>
                <a:cs typeface="Times New Roman" pitchFamily="18" charset="0"/>
              </a:rPr>
              <a:t>Vmware</a:t>
            </a:r>
            <a:r>
              <a:rPr lang="en-IN" sz="2200" dirty="0" smtClean="0">
                <a:latin typeface="Times New Roman" pitchFamily="18" charset="0"/>
                <a:cs typeface="Times New Roman" pitchFamily="18" charset="0"/>
              </a:rPr>
              <a:t> </a:t>
            </a:r>
            <a:r>
              <a:rPr lang="en-IN" sz="2200" dirty="0" err="1" smtClean="0">
                <a:latin typeface="Times New Roman" pitchFamily="18" charset="0"/>
                <a:cs typeface="Times New Roman" pitchFamily="18" charset="0"/>
              </a:rPr>
              <a:t>vSphere</a:t>
            </a:r>
            <a:r>
              <a:rPr lang="en-IN" sz="2200" dirty="0" smtClean="0">
                <a:latin typeface="Times New Roman" pitchFamily="18" charset="0"/>
                <a:cs typeface="Times New Roman" pitchFamily="18" charset="0"/>
              </a:rPr>
              <a:t> web client, </a:t>
            </a:r>
            <a:r>
              <a:rPr lang="en-IN" sz="2200" dirty="0" err="1" smtClean="0">
                <a:latin typeface="Times New Roman" pitchFamily="18" charset="0"/>
                <a:cs typeface="Times New Roman" pitchFamily="18" charset="0"/>
              </a:rPr>
              <a:t>Vmware</a:t>
            </a:r>
            <a:r>
              <a:rPr lang="en-IN" sz="2200" dirty="0" smtClean="0">
                <a:latin typeface="Times New Roman" pitchFamily="18" charset="0"/>
                <a:cs typeface="Times New Roman" pitchFamily="18" charset="0"/>
              </a:rPr>
              <a:t> </a:t>
            </a:r>
            <a:r>
              <a:rPr lang="en-IN" sz="2200" dirty="0" err="1" smtClean="0">
                <a:latin typeface="Times New Roman" pitchFamily="18" charset="0"/>
                <a:cs typeface="Times New Roman" pitchFamily="18" charset="0"/>
              </a:rPr>
              <a:t>vSphere</a:t>
            </a:r>
            <a:r>
              <a:rPr lang="en-IN" sz="2200" dirty="0" smtClean="0">
                <a:latin typeface="Times New Roman" pitchFamily="18" charset="0"/>
                <a:cs typeface="Times New Roman" pitchFamily="18" charset="0"/>
              </a:rPr>
              <a:t> client, </a:t>
            </a:r>
            <a:r>
              <a:rPr lang="en-IN" sz="2200" dirty="0" err="1" smtClean="0">
                <a:latin typeface="Times New Roman" pitchFamily="18" charset="0"/>
                <a:cs typeface="Times New Roman" pitchFamily="18" charset="0"/>
              </a:rPr>
              <a:t>Vmware</a:t>
            </a:r>
            <a:r>
              <a:rPr lang="en-IN" sz="2200" dirty="0" smtClean="0">
                <a:latin typeface="Times New Roman" pitchFamily="18" charset="0"/>
                <a:cs typeface="Times New Roman" pitchFamily="18" charset="0"/>
              </a:rPr>
              <a:t> </a:t>
            </a:r>
            <a:r>
              <a:rPr lang="en-IN" sz="2200" dirty="0" err="1" smtClean="0">
                <a:latin typeface="Times New Roman" pitchFamily="18" charset="0"/>
                <a:cs typeface="Times New Roman" pitchFamily="18" charset="0"/>
              </a:rPr>
              <a:t>vSphere</a:t>
            </a:r>
            <a:r>
              <a:rPr lang="en-IN" sz="2200" dirty="0" smtClean="0">
                <a:latin typeface="Times New Roman" pitchFamily="18" charset="0"/>
                <a:cs typeface="Times New Roman" pitchFamily="18" charset="0"/>
              </a:rPr>
              <a:t> command line interface.</a:t>
            </a:r>
          </a:p>
          <a:p>
            <a:pPr algn="just">
              <a:buNone/>
            </a:pPr>
            <a:endParaRPr lang="en-IN" sz="2200" dirty="0" smtClean="0">
              <a:latin typeface="Times New Roman" pitchFamily="18" charset="0"/>
              <a:cs typeface="Times New Roman" pitchFamily="18" charset="0"/>
            </a:endParaRPr>
          </a:p>
          <a:p>
            <a:pPr algn="just"/>
            <a:r>
              <a:rPr lang="en-IN" sz="2200" dirty="0" smtClean="0">
                <a:latin typeface="Times New Roman" pitchFamily="18" charset="0"/>
                <a:cs typeface="Times New Roman" pitchFamily="18" charset="0"/>
              </a:rPr>
              <a:t> </a:t>
            </a:r>
            <a:r>
              <a:rPr lang="en-IN" sz="2200" dirty="0" err="1" smtClean="0">
                <a:latin typeface="Times New Roman" pitchFamily="18" charset="0"/>
                <a:cs typeface="Times New Roman" pitchFamily="18" charset="0"/>
              </a:rPr>
              <a:t>vSphere</a:t>
            </a:r>
            <a:r>
              <a:rPr lang="en-IN" sz="2200" dirty="0" smtClean="0">
                <a:latin typeface="Times New Roman" pitchFamily="18" charset="0"/>
                <a:cs typeface="Times New Roman" pitchFamily="18" charset="0"/>
              </a:rPr>
              <a:t> web client : </a:t>
            </a:r>
            <a:r>
              <a:rPr lang="en-IN" sz="2200" dirty="0" err="1" smtClean="0">
                <a:latin typeface="Times New Roman" pitchFamily="18" charset="0"/>
                <a:cs typeface="Times New Roman" pitchFamily="18" charset="0"/>
              </a:rPr>
              <a:t>vSphere</a:t>
            </a:r>
            <a:r>
              <a:rPr lang="en-IN" sz="2200" dirty="0" smtClean="0">
                <a:latin typeface="Times New Roman" pitchFamily="18" charset="0"/>
                <a:cs typeface="Times New Roman" pitchFamily="18" charset="0"/>
              </a:rPr>
              <a:t> web client is a web application that you install on a machine with network access to your </a:t>
            </a:r>
            <a:r>
              <a:rPr lang="en-IN" sz="2200" dirty="0" err="1" smtClean="0">
                <a:latin typeface="Times New Roman" pitchFamily="18" charset="0"/>
                <a:cs typeface="Times New Roman" pitchFamily="18" charset="0"/>
              </a:rPr>
              <a:t>vCenter</a:t>
            </a:r>
            <a:r>
              <a:rPr lang="en-IN" sz="2200" dirty="0" smtClean="0">
                <a:latin typeface="Times New Roman" pitchFamily="18" charset="0"/>
                <a:cs typeface="Times New Roman" pitchFamily="18" charset="0"/>
              </a:rPr>
              <a:t> Server system. Only </a:t>
            </a:r>
            <a:r>
              <a:rPr lang="en-IN" sz="2200" dirty="0" err="1" smtClean="0">
                <a:latin typeface="Times New Roman" pitchFamily="18" charset="0"/>
                <a:cs typeface="Times New Roman" pitchFamily="18" charset="0"/>
              </a:rPr>
              <a:t>vSphere</a:t>
            </a:r>
            <a:r>
              <a:rPr lang="en-IN" sz="2200" dirty="0" smtClean="0">
                <a:latin typeface="Times New Roman" pitchFamily="18" charset="0"/>
                <a:cs typeface="Times New Roman" pitchFamily="18" charset="0"/>
              </a:rPr>
              <a:t> web client can use all features of current version of </a:t>
            </a:r>
            <a:r>
              <a:rPr lang="en-IN" sz="2200" dirty="0" err="1" smtClean="0">
                <a:latin typeface="Times New Roman" pitchFamily="18" charset="0"/>
                <a:cs typeface="Times New Roman" pitchFamily="18" charset="0"/>
              </a:rPr>
              <a:t>vSphere</a:t>
            </a:r>
            <a:r>
              <a:rPr lang="en-IN" sz="2200" dirty="0" smtClean="0">
                <a:latin typeface="Times New Roman" pitchFamily="18" charset="0"/>
                <a:cs typeface="Times New Roman" pitchFamily="18" charset="0"/>
              </a:rPr>
              <a:t>.</a:t>
            </a:r>
          </a:p>
          <a:p>
            <a:pPr algn="just"/>
            <a:endParaRPr lang="en-IN" sz="2200" dirty="0" smtClean="0">
              <a:latin typeface="Times New Roman" pitchFamily="18" charset="0"/>
              <a:cs typeface="Times New Roman" pitchFamily="18" charset="0"/>
            </a:endParaRPr>
          </a:p>
          <a:p>
            <a:pPr algn="just"/>
            <a:r>
              <a:rPr lang="en-IN" sz="2200" dirty="0" err="1" smtClean="0">
                <a:latin typeface="Times New Roman" pitchFamily="18" charset="0"/>
                <a:cs typeface="Times New Roman" pitchFamily="18" charset="0"/>
              </a:rPr>
              <a:t>vSphere</a:t>
            </a:r>
            <a:r>
              <a:rPr lang="en-IN" sz="2200" dirty="0" smtClean="0">
                <a:latin typeface="Times New Roman" pitchFamily="18" charset="0"/>
                <a:cs typeface="Times New Roman" pitchFamily="18" charset="0"/>
              </a:rPr>
              <a:t> client : You install </a:t>
            </a:r>
            <a:r>
              <a:rPr lang="en-IN" sz="2200" dirty="0" err="1" smtClean="0">
                <a:latin typeface="Times New Roman" pitchFamily="18" charset="0"/>
                <a:cs typeface="Times New Roman" pitchFamily="18" charset="0"/>
              </a:rPr>
              <a:t>vSphere</a:t>
            </a:r>
            <a:r>
              <a:rPr lang="en-IN" sz="2200" dirty="0" smtClean="0">
                <a:latin typeface="Times New Roman" pitchFamily="18" charset="0"/>
                <a:cs typeface="Times New Roman" pitchFamily="18" charset="0"/>
              </a:rPr>
              <a:t> client on a windows machine with network access to your </a:t>
            </a:r>
            <a:r>
              <a:rPr lang="en-IN" sz="2200" dirty="0" err="1" smtClean="0">
                <a:latin typeface="Times New Roman" pitchFamily="18" charset="0"/>
                <a:cs typeface="Times New Roman" pitchFamily="18" charset="0"/>
              </a:rPr>
              <a:t>ESXi</a:t>
            </a:r>
            <a:r>
              <a:rPr lang="en-IN" sz="2200" dirty="0" smtClean="0">
                <a:latin typeface="Times New Roman" pitchFamily="18" charset="0"/>
                <a:cs typeface="Times New Roman" pitchFamily="18" charset="0"/>
              </a:rPr>
              <a:t> host or </a:t>
            </a:r>
            <a:r>
              <a:rPr lang="en-IN" sz="2200" dirty="0" err="1" smtClean="0">
                <a:latin typeface="Times New Roman" pitchFamily="18" charset="0"/>
                <a:cs typeface="Times New Roman" pitchFamily="18" charset="0"/>
              </a:rPr>
              <a:t>vCenter</a:t>
            </a:r>
            <a:r>
              <a:rPr lang="en-IN" sz="2200" dirty="0" smtClean="0">
                <a:latin typeface="Times New Roman" pitchFamily="18" charset="0"/>
                <a:cs typeface="Times New Roman" pitchFamily="18" charset="0"/>
              </a:rPr>
              <a:t> server system. Multiple connections can be established through </a:t>
            </a:r>
            <a:r>
              <a:rPr lang="en-IN" sz="2200" dirty="0" err="1" smtClean="0">
                <a:latin typeface="Times New Roman" pitchFamily="18" charset="0"/>
                <a:cs typeface="Times New Roman" pitchFamily="18" charset="0"/>
              </a:rPr>
              <a:t>vsphere</a:t>
            </a:r>
            <a:r>
              <a:rPr lang="en-IN" sz="2200" dirty="0" smtClean="0">
                <a:latin typeface="Times New Roman" pitchFamily="18" charset="0"/>
                <a:cs typeface="Times New Roman" pitchFamily="18" charset="0"/>
              </a:rPr>
              <a:t> client to connect to single </a:t>
            </a:r>
            <a:r>
              <a:rPr lang="en-IN" sz="2200" dirty="0" err="1" smtClean="0">
                <a:latin typeface="Times New Roman" pitchFamily="18" charset="0"/>
                <a:cs typeface="Times New Roman" pitchFamily="18" charset="0"/>
              </a:rPr>
              <a:t>vCenter</a:t>
            </a:r>
            <a:r>
              <a:rPr lang="en-IN" sz="2200" dirty="0" smtClean="0">
                <a:latin typeface="Times New Roman" pitchFamily="18" charset="0"/>
                <a:cs typeface="Times New Roman" pitchFamily="18" charset="0"/>
              </a:rPr>
              <a:t> server system or </a:t>
            </a:r>
            <a:r>
              <a:rPr lang="en-IN" sz="2200" dirty="0" err="1" smtClean="0">
                <a:latin typeface="Times New Roman" pitchFamily="18" charset="0"/>
                <a:cs typeface="Times New Roman" pitchFamily="18" charset="0"/>
              </a:rPr>
              <a:t>ESXi</a:t>
            </a:r>
            <a:r>
              <a:rPr lang="en-IN" sz="2200" dirty="0" smtClean="0">
                <a:latin typeface="Times New Roman" pitchFamily="18" charset="0"/>
                <a:cs typeface="Times New Roman" pitchFamily="18" charset="0"/>
              </a:rPr>
              <a:t> host.</a:t>
            </a:r>
          </a:p>
          <a:p>
            <a:pPr algn="just"/>
            <a:endParaRPr lang="en-IN" sz="2200" dirty="0" smtClean="0">
              <a:latin typeface="Times New Roman" pitchFamily="18" charset="0"/>
              <a:cs typeface="Times New Roman" pitchFamily="18" charset="0"/>
            </a:endParaRPr>
          </a:p>
          <a:p>
            <a:pPr algn="just"/>
            <a:r>
              <a:rPr lang="en-IN" sz="2200" dirty="0" err="1" smtClean="0">
                <a:latin typeface="Times New Roman" pitchFamily="18" charset="0"/>
                <a:cs typeface="Times New Roman" pitchFamily="18" charset="0"/>
              </a:rPr>
              <a:t>Vmware</a:t>
            </a:r>
            <a:r>
              <a:rPr lang="en-IN" sz="2200" dirty="0" smtClean="0">
                <a:latin typeface="Times New Roman" pitchFamily="18" charset="0"/>
                <a:cs typeface="Times New Roman" pitchFamily="18" charset="0"/>
              </a:rPr>
              <a:t> </a:t>
            </a:r>
            <a:r>
              <a:rPr lang="en-IN" sz="2200" dirty="0" err="1" smtClean="0">
                <a:latin typeface="Times New Roman" pitchFamily="18" charset="0"/>
                <a:cs typeface="Times New Roman" pitchFamily="18" charset="0"/>
              </a:rPr>
              <a:t>vSphere</a:t>
            </a:r>
            <a:r>
              <a:rPr lang="en-IN" sz="2200" dirty="0" smtClean="0">
                <a:latin typeface="Times New Roman" pitchFamily="18" charset="0"/>
                <a:cs typeface="Times New Roman" pitchFamily="18" charset="0"/>
              </a:rPr>
              <a:t> command line interface : </a:t>
            </a:r>
            <a:r>
              <a:rPr lang="en-IN" sz="2200" dirty="0" err="1" smtClean="0">
                <a:latin typeface="Times New Roman" pitchFamily="18" charset="0"/>
                <a:cs typeface="Times New Roman" pitchFamily="18" charset="0"/>
              </a:rPr>
              <a:t>vSphere</a:t>
            </a:r>
            <a:r>
              <a:rPr lang="en-IN" sz="2200" dirty="0" smtClean="0">
                <a:latin typeface="Times New Roman" pitchFamily="18" charset="0"/>
                <a:cs typeface="Times New Roman" pitchFamily="18" charset="0"/>
              </a:rPr>
              <a:t> CLI is a command line interface for configuring an </a:t>
            </a:r>
            <a:r>
              <a:rPr lang="en-IN" sz="2200" dirty="0" err="1" smtClean="0">
                <a:latin typeface="Times New Roman" pitchFamily="18" charset="0"/>
                <a:cs typeface="Times New Roman" pitchFamily="18" charset="0"/>
              </a:rPr>
              <a:t>ESXi</a:t>
            </a:r>
            <a:r>
              <a:rPr lang="en-IN" sz="2200" dirty="0" smtClean="0">
                <a:latin typeface="Times New Roman" pitchFamily="18" charset="0"/>
                <a:cs typeface="Times New Roman" pitchFamily="18" charset="0"/>
              </a:rPr>
              <a:t> host.</a:t>
            </a:r>
          </a:p>
          <a:p>
            <a:pPr algn="just"/>
            <a:endParaRPr lang="en-IN" sz="2200" dirty="0"/>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Grp="1" noChangeAspect="1" noChangeArrowheads="1"/>
          </p:cNvPicPr>
          <p:nvPr>
            <p:ph idx="1"/>
          </p:nvPr>
        </p:nvPicPr>
        <p:blipFill>
          <a:blip r:embed="rId2" cstate="print"/>
          <a:srcRect/>
          <a:stretch>
            <a:fillRect/>
          </a:stretch>
        </p:blipFill>
        <p:spPr bwMode="auto">
          <a:xfrm>
            <a:off x="609600" y="1371600"/>
            <a:ext cx="8305799" cy="4419599"/>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52400" y="76200"/>
            <a:ext cx="9144000" cy="6248400"/>
          </a:xfrm>
          <a:prstGeom prst="rect">
            <a:avLst/>
          </a:prstGeom>
        </p:spPr>
      </p:pic>
    </p:spTree>
    <p:extLst>
      <p:ext uri="{BB962C8B-B14F-4D97-AF65-F5344CB8AC3E}">
        <p14:creationId xmlns:p14="http://schemas.microsoft.com/office/powerpoint/2010/main" val="204279662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normAutofit/>
          </a:bodyPr>
          <a:lstStyle/>
          <a:p>
            <a:r>
              <a:rPr lang="en-IN" sz="3200" dirty="0" err="1" smtClean="0">
                <a:latin typeface="Times New Roman" pitchFamily="18" charset="0"/>
                <a:cs typeface="Times New Roman" pitchFamily="18" charset="0"/>
              </a:rPr>
              <a:t>vSphere</a:t>
            </a:r>
            <a:r>
              <a:rPr lang="en-IN" sz="3200" dirty="0" smtClean="0">
                <a:latin typeface="Times New Roman" pitchFamily="18" charset="0"/>
                <a:cs typeface="Times New Roman" pitchFamily="18" charset="0"/>
              </a:rPr>
              <a:t> managed inventory objects</a:t>
            </a:r>
            <a:endParaRPr lang="en-IN" sz="3200" dirty="0">
              <a:latin typeface="Times New Roman" pitchFamily="18" charset="0"/>
              <a:cs typeface="Times New Roman" pitchFamily="18" charset="0"/>
            </a:endParaRPr>
          </a:p>
        </p:txBody>
      </p:sp>
      <p:sp>
        <p:nvSpPr>
          <p:cNvPr id="3" name="Content Placeholder 2"/>
          <p:cNvSpPr>
            <a:spLocks noGrp="1"/>
          </p:cNvSpPr>
          <p:nvPr>
            <p:ph idx="1"/>
          </p:nvPr>
        </p:nvSpPr>
        <p:spPr>
          <a:xfrm>
            <a:off x="457200" y="1295400"/>
            <a:ext cx="8458200" cy="5257800"/>
          </a:xfrm>
        </p:spPr>
        <p:txBody>
          <a:bodyPr>
            <a:normAutofit/>
          </a:bodyPr>
          <a:lstStyle/>
          <a:p>
            <a:pPr algn="just"/>
            <a:r>
              <a:rPr lang="en-IN" sz="2600" dirty="0" smtClean="0">
                <a:latin typeface="Times New Roman" pitchFamily="18" charset="0"/>
                <a:cs typeface="Times New Roman" pitchFamily="18" charset="0"/>
              </a:rPr>
              <a:t>In </a:t>
            </a:r>
            <a:r>
              <a:rPr lang="en-IN" sz="2600" dirty="0" err="1" smtClean="0">
                <a:latin typeface="Times New Roman" pitchFamily="18" charset="0"/>
                <a:cs typeface="Times New Roman" pitchFamily="18" charset="0"/>
              </a:rPr>
              <a:t>vSphere</a:t>
            </a:r>
            <a:r>
              <a:rPr lang="en-IN" sz="2600" dirty="0" smtClean="0">
                <a:latin typeface="Times New Roman" pitchFamily="18" charset="0"/>
                <a:cs typeface="Times New Roman" pitchFamily="18" charset="0"/>
              </a:rPr>
              <a:t>, the inventory is a collection of virtual and physical objects on which you can place permissions, monitor tasks and events, and set alarms. You can group most inventory objects by using folders to more easily manage them.</a:t>
            </a:r>
          </a:p>
          <a:p>
            <a:pPr algn="just"/>
            <a:endParaRPr lang="en-IN" sz="2600" dirty="0" smtClean="0">
              <a:latin typeface="Times New Roman" pitchFamily="18" charset="0"/>
              <a:cs typeface="Times New Roman" pitchFamily="18" charset="0"/>
            </a:endParaRPr>
          </a:p>
          <a:p>
            <a:pPr algn="just"/>
            <a:r>
              <a:rPr lang="en-IN" sz="2600" dirty="0" err="1" smtClean="0">
                <a:latin typeface="Times New Roman" pitchFamily="18" charset="0"/>
                <a:cs typeface="Times New Roman" pitchFamily="18" charset="0"/>
              </a:rPr>
              <a:t>vCenter</a:t>
            </a:r>
            <a:r>
              <a:rPr lang="en-IN" sz="2600" dirty="0" smtClean="0">
                <a:latin typeface="Times New Roman" pitchFamily="18" charset="0"/>
                <a:cs typeface="Times New Roman" pitchFamily="18" charset="0"/>
              </a:rPr>
              <a:t> Server monitors and manages the compute components of your virtual and physical infrastructure with </a:t>
            </a:r>
            <a:r>
              <a:rPr lang="en-IN" sz="2600" dirty="0" err="1" smtClean="0">
                <a:latin typeface="Times New Roman" pitchFamily="18" charset="0"/>
                <a:cs typeface="Times New Roman" pitchFamily="18" charset="0"/>
              </a:rPr>
              <a:t>vSphere</a:t>
            </a:r>
            <a:r>
              <a:rPr lang="en-IN" sz="2600" dirty="0" smtClean="0">
                <a:latin typeface="Times New Roman" pitchFamily="18" charset="0"/>
                <a:cs typeface="Times New Roman" pitchFamily="18" charset="0"/>
              </a:rPr>
              <a:t> web client</a:t>
            </a:r>
          </a:p>
          <a:p>
            <a:pPr algn="just"/>
            <a:r>
              <a:rPr lang="en-IN" sz="2600" dirty="0" smtClean="0">
                <a:latin typeface="Times New Roman" pitchFamily="18" charset="0"/>
                <a:cs typeface="Times New Roman" pitchFamily="18" charset="0"/>
              </a:rPr>
              <a:t>Cluster</a:t>
            </a:r>
          </a:p>
          <a:p>
            <a:pPr algn="just"/>
            <a:r>
              <a:rPr lang="en-IN" sz="2600" dirty="0" smtClean="0">
                <a:latin typeface="Times New Roman" pitchFamily="18" charset="0"/>
                <a:cs typeface="Times New Roman" pitchFamily="18" charset="0"/>
              </a:rPr>
              <a:t>Host</a:t>
            </a:r>
          </a:p>
          <a:p>
            <a:pPr algn="just"/>
            <a:r>
              <a:rPr lang="en-IN" sz="2600" dirty="0" smtClean="0">
                <a:latin typeface="Times New Roman" pitchFamily="18" charset="0"/>
                <a:cs typeface="Times New Roman" pitchFamily="18" charset="0"/>
              </a:rPr>
              <a:t>Resource pool</a:t>
            </a:r>
          </a:p>
          <a:p>
            <a:pPr algn="just"/>
            <a:endParaRPr lang="en-IN" sz="2600" dirty="0" smtClean="0">
              <a:latin typeface="Times New Roman" pitchFamily="18" charset="0"/>
              <a:cs typeface="Times New Roman" pitchFamily="18" charset="0"/>
            </a:endParaRPr>
          </a:p>
          <a:p>
            <a:pPr algn="just"/>
            <a:endParaRPr lang="en-IN" sz="2400" dirty="0" smtClean="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0"/>
            <a:ext cx="8229600" cy="6858000"/>
          </a:xfrm>
        </p:spPr>
        <p:txBody>
          <a:bodyPr>
            <a:noAutofit/>
          </a:bodyPr>
          <a:lstStyle/>
          <a:p>
            <a:pPr algn="ctr">
              <a:buNone/>
            </a:pPr>
            <a:r>
              <a:rPr lang="en-IN" sz="2400" dirty="0" err="1" smtClean="0">
                <a:latin typeface="Times New Roman" pitchFamily="18" charset="0"/>
                <a:cs typeface="Times New Roman" pitchFamily="18" charset="0"/>
              </a:rPr>
              <a:t>vSphere</a:t>
            </a:r>
            <a:r>
              <a:rPr lang="en-IN" sz="2400" dirty="0" smtClean="0">
                <a:latin typeface="Times New Roman" pitchFamily="18" charset="0"/>
                <a:cs typeface="Times New Roman" pitchFamily="18" charset="0"/>
              </a:rPr>
              <a:t> managed inventory objects: Host &amp; Clusters</a:t>
            </a:r>
            <a:endParaRPr lang="en-IN" sz="2200" dirty="0" smtClean="0">
              <a:latin typeface="Times New Roman" pitchFamily="18" charset="0"/>
              <a:cs typeface="Times New Roman" pitchFamily="18" charset="0"/>
            </a:endParaRPr>
          </a:p>
          <a:p>
            <a:pPr algn="just"/>
            <a:r>
              <a:rPr lang="en-IN" sz="2200" dirty="0" smtClean="0">
                <a:latin typeface="Times New Roman" pitchFamily="18" charset="0"/>
                <a:cs typeface="Times New Roman" pitchFamily="18" charset="0"/>
              </a:rPr>
              <a:t>Clusters: A collection of </a:t>
            </a:r>
            <a:r>
              <a:rPr lang="en-IN" sz="2200" dirty="0" err="1" smtClean="0">
                <a:latin typeface="Times New Roman" pitchFamily="18" charset="0"/>
                <a:cs typeface="Times New Roman" pitchFamily="18" charset="0"/>
              </a:rPr>
              <a:t>ESXi</a:t>
            </a:r>
            <a:r>
              <a:rPr lang="en-IN" sz="2200" dirty="0" smtClean="0">
                <a:latin typeface="Times New Roman" pitchFamily="18" charset="0"/>
                <a:cs typeface="Times New Roman" pitchFamily="18" charset="0"/>
              </a:rPr>
              <a:t> hosts and associated virtual machines intended to work together as a unit. When you add a host to a cluster, the host’s resources become part of the cluster’s resources. </a:t>
            </a:r>
            <a:r>
              <a:rPr lang="en-IN" sz="2200" dirty="0" err="1" smtClean="0">
                <a:latin typeface="Times New Roman" pitchFamily="18" charset="0"/>
                <a:cs typeface="Times New Roman" pitchFamily="18" charset="0"/>
              </a:rPr>
              <a:t>vCenter</a:t>
            </a:r>
            <a:r>
              <a:rPr lang="en-IN" sz="2200" dirty="0" smtClean="0">
                <a:latin typeface="Times New Roman" pitchFamily="18" charset="0"/>
                <a:cs typeface="Times New Roman" pitchFamily="18" charset="0"/>
              </a:rPr>
              <a:t> Server manages the resources of all hosts in a cluster as one </a:t>
            </a:r>
            <a:r>
              <a:rPr lang="en-IN" sz="2200" dirty="0" err="1" smtClean="0">
                <a:latin typeface="Times New Roman" pitchFamily="18" charset="0"/>
                <a:cs typeface="Times New Roman" pitchFamily="18" charset="0"/>
              </a:rPr>
              <a:t>unit.When</a:t>
            </a:r>
            <a:r>
              <a:rPr lang="en-IN" sz="2200" dirty="0" smtClean="0">
                <a:latin typeface="Times New Roman" pitchFamily="18" charset="0"/>
                <a:cs typeface="Times New Roman" pitchFamily="18" charset="0"/>
              </a:rPr>
              <a:t> you add a host to a cluster, the host’s resources become part of the cluster’s resources. The cluster manages the resources of all hosts.</a:t>
            </a:r>
          </a:p>
          <a:p>
            <a:pPr algn="just"/>
            <a:endParaRPr lang="en-IN" sz="2200" dirty="0" smtClean="0">
              <a:latin typeface="Times New Roman" pitchFamily="18" charset="0"/>
              <a:cs typeface="Times New Roman" pitchFamily="18" charset="0"/>
            </a:endParaRPr>
          </a:p>
          <a:p>
            <a:pPr algn="just"/>
            <a:r>
              <a:rPr lang="en-IN" sz="2200" dirty="0" smtClean="0">
                <a:latin typeface="Times New Roman" pitchFamily="18" charset="0"/>
                <a:cs typeface="Times New Roman" pitchFamily="18" charset="0"/>
              </a:rPr>
              <a:t>Hosts : The physical computer on which </a:t>
            </a:r>
            <a:r>
              <a:rPr lang="en-IN" sz="2200" dirty="0" err="1" smtClean="0">
                <a:latin typeface="Times New Roman" pitchFamily="18" charset="0"/>
                <a:cs typeface="Times New Roman" pitchFamily="18" charset="0"/>
              </a:rPr>
              <a:t>ESXi</a:t>
            </a:r>
            <a:r>
              <a:rPr lang="en-IN" sz="2200" dirty="0" smtClean="0">
                <a:latin typeface="Times New Roman" pitchFamily="18" charset="0"/>
                <a:cs typeface="Times New Roman" pitchFamily="18" charset="0"/>
              </a:rPr>
              <a:t> is installed. All virtual machines run on hosts or clusters. If the </a:t>
            </a:r>
            <a:r>
              <a:rPr lang="en-IN" sz="2200" dirty="0" err="1" smtClean="0">
                <a:latin typeface="Times New Roman" pitchFamily="18" charset="0"/>
                <a:cs typeface="Times New Roman" pitchFamily="18" charset="0"/>
              </a:rPr>
              <a:t>vSphere</a:t>
            </a:r>
            <a:r>
              <a:rPr lang="en-IN" sz="2200" dirty="0" smtClean="0">
                <a:latin typeface="Times New Roman" pitchFamily="18" charset="0"/>
                <a:cs typeface="Times New Roman" pitchFamily="18" charset="0"/>
              </a:rPr>
              <a:t> Client is connected directly to an </a:t>
            </a:r>
            <a:r>
              <a:rPr lang="en-IN" sz="2200" dirty="0" err="1" smtClean="0">
                <a:latin typeface="Times New Roman" pitchFamily="18" charset="0"/>
                <a:cs typeface="Times New Roman" pitchFamily="18" charset="0"/>
              </a:rPr>
              <a:t>ESXi</a:t>
            </a:r>
            <a:r>
              <a:rPr lang="en-IN" sz="2200" dirty="0" smtClean="0">
                <a:latin typeface="Times New Roman" pitchFamily="18" charset="0"/>
                <a:cs typeface="Times New Roman" pitchFamily="18" charset="0"/>
              </a:rPr>
              <a:t> host, only that host is available for management.</a:t>
            </a:r>
          </a:p>
          <a:p>
            <a:pPr algn="just"/>
            <a:r>
              <a:rPr lang="en-IN" sz="2200" dirty="0" smtClean="0">
                <a:latin typeface="Times New Roman" pitchFamily="18" charset="0"/>
                <a:cs typeface="Times New Roman" pitchFamily="18" charset="0"/>
              </a:rPr>
              <a:t>Resource pool: Resource pools are used to categories the CPU and memory resources of a host or cluster. Virtual machines execute in, and draw their resources from, resource pools. You can create multiple resource pools as direct children of a standalone host or cluster and then delegate control over them to other individuals or organizations.</a:t>
            </a:r>
          </a:p>
          <a:p>
            <a:pPr algn="just"/>
            <a:endParaRPr lang="en-IN" sz="22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0"/>
            <a:ext cx="8229600" cy="990600"/>
          </a:xfrm>
        </p:spPr>
        <p:txBody>
          <a:bodyPr>
            <a:normAutofit/>
          </a:bodyPr>
          <a:lstStyle/>
          <a:p>
            <a:r>
              <a:rPr lang="en-IN" sz="2800" dirty="0" err="1" smtClean="0">
                <a:latin typeface="Times New Roman" pitchFamily="18" charset="0"/>
                <a:cs typeface="Times New Roman" pitchFamily="18" charset="0"/>
              </a:rPr>
              <a:t>vSphere</a:t>
            </a:r>
            <a:r>
              <a:rPr lang="en-IN" sz="2800" dirty="0" smtClean="0">
                <a:latin typeface="Times New Roman" pitchFamily="18" charset="0"/>
                <a:cs typeface="Times New Roman" pitchFamily="18" charset="0"/>
              </a:rPr>
              <a:t> managed inventory objects: Storage</a:t>
            </a:r>
            <a:endParaRPr lang="en-IN" sz="2800" dirty="0">
              <a:latin typeface="Times New Roman" pitchFamily="18" charset="0"/>
              <a:cs typeface="Times New Roman" pitchFamily="18" charset="0"/>
            </a:endParaRPr>
          </a:p>
        </p:txBody>
      </p:sp>
      <p:sp>
        <p:nvSpPr>
          <p:cNvPr id="3" name="Content Placeholder 2"/>
          <p:cNvSpPr>
            <a:spLocks noGrp="1"/>
          </p:cNvSpPr>
          <p:nvPr>
            <p:ph idx="1"/>
          </p:nvPr>
        </p:nvSpPr>
        <p:spPr>
          <a:xfrm>
            <a:off x="457200" y="1066800"/>
            <a:ext cx="8229600" cy="5059363"/>
          </a:xfrm>
        </p:spPr>
        <p:txBody>
          <a:bodyPr>
            <a:noAutofit/>
          </a:bodyPr>
          <a:lstStyle/>
          <a:p>
            <a:pPr algn="just" fontAlgn="t"/>
            <a:r>
              <a:rPr lang="en-IN" sz="2400" b="1" dirty="0" err="1" smtClean="0">
                <a:latin typeface="Times New Roman" pitchFamily="18" charset="0"/>
                <a:cs typeface="Times New Roman" pitchFamily="18" charset="0"/>
              </a:rPr>
              <a:t>Datastores</a:t>
            </a:r>
            <a:endParaRPr lang="en-IN" sz="2400" b="1" dirty="0" smtClean="0">
              <a:latin typeface="Times New Roman" pitchFamily="18" charset="0"/>
              <a:cs typeface="Times New Roman" pitchFamily="18" charset="0"/>
            </a:endParaRPr>
          </a:p>
          <a:p>
            <a:pPr algn="just" fontAlgn="t">
              <a:buNone/>
            </a:pPr>
            <a:r>
              <a:rPr lang="en-IN" sz="2400" dirty="0" smtClean="0">
                <a:latin typeface="Times New Roman" pitchFamily="18" charset="0"/>
                <a:cs typeface="Times New Roman" pitchFamily="18" charset="0"/>
              </a:rPr>
              <a:t>A virtual representation of underlying physical storage resources in the </a:t>
            </a:r>
            <a:r>
              <a:rPr lang="en-IN" sz="2400" dirty="0" err="1" smtClean="0">
                <a:latin typeface="Times New Roman" pitchFamily="18" charset="0"/>
                <a:cs typeface="Times New Roman" pitchFamily="18" charset="0"/>
              </a:rPr>
              <a:t>datacenter</a:t>
            </a:r>
            <a:r>
              <a:rPr lang="en-IN" sz="2400" dirty="0" smtClean="0">
                <a:latin typeface="Times New Roman" pitchFamily="18" charset="0"/>
                <a:cs typeface="Times New Roman" pitchFamily="18" charset="0"/>
              </a:rPr>
              <a:t>. A </a:t>
            </a:r>
            <a:r>
              <a:rPr lang="en-IN" sz="2400" dirty="0" err="1" smtClean="0">
                <a:latin typeface="Times New Roman" pitchFamily="18" charset="0"/>
                <a:cs typeface="Times New Roman" pitchFamily="18" charset="0"/>
              </a:rPr>
              <a:t>datastore</a:t>
            </a:r>
            <a:r>
              <a:rPr lang="en-IN" sz="2400" dirty="0" smtClean="0">
                <a:latin typeface="Times New Roman" pitchFamily="18" charset="0"/>
                <a:cs typeface="Times New Roman" pitchFamily="18" charset="0"/>
              </a:rPr>
              <a:t> is the storage location for virtual machine files. These physical storage resources can come from the local SCSI(Small computer system interface) disk of the </a:t>
            </a:r>
            <a:r>
              <a:rPr lang="en-IN" sz="2400" dirty="0" err="1" smtClean="0">
                <a:latin typeface="Times New Roman" pitchFamily="18" charset="0"/>
                <a:cs typeface="Times New Roman" pitchFamily="18" charset="0"/>
              </a:rPr>
              <a:t>ESXi</a:t>
            </a:r>
            <a:r>
              <a:rPr lang="en-IN" sz="2400" dirty="0" smtClean="0">
                <a:latin typeface="Times New Roman" pitchFamily="18" charset="0"/>
                <a:cs typeface="Times New Roman" pitchFamily="18" charset="0"/>
              </a:rPr>
              <a:t> host, the Fibre Channel SAN disk arrays, the </a:t>
            </a:r>
            <a:r>
              <a:rPr lang="en-IN" sz="2400" dirty="0" err="1" smtClean="0">
                <a:latin typeface="Times New Roman" pitchFamily="18" charset="0"/>
                <a:cs typeface="Times New Roman" pitchFamily="18" charset="0"/>
              </a:rPr>
              <a:t>iSCSI</a:t>
            </a:r>
            <a:r>
              <a:rPr lang="en-IN" sz="2400" dirty="0" smtClean="0">
                <a:latin typeface="Times New Roman" pitchFamily="18" charset="0"/>
                <a:cs typeface="Times New Roman" pitchFamily="18" charset="0"/>
              </a:rPr>
              <a:t> SAN disk arrays, or Network Attached Storage (NAS) arrays. </a:t>
            </a:r>
            <a:r>
              <a:rPr lang="en-IN" sz="2400" dirty="0" err="1" smtClean="0">
                <a:latin typeface="Times New Roman" pitchFamily="18" charset="0"/>
                <a:cs typeface="Times New Roman" pitchFamily="18" charset="0"/>
              </a:rPr>
              <a:t>Datastores</a:t>
            </a:r>
            <a:r>
              <a:rPr lang="en-IN" sz="2400" dirty="0" smtClean="0">
                <a:latin typeface="Times New Roman" pitchFamily="18" charset="0"/>
                <a:cs typeface="Times New Roman" pitchFamily="18" charset="0"/>
              </a:rPr>
              <a:t> hide the act or actions of the underlying physical storage and present a uniform model for the storage resources required by virtual machines.</a:t>
            </a:r>
          </a:p>
          <a:p>
            <a:pPr algn="just" fontAlgn="t">
              <a:buNone/>
            </a:pPr>
            <a:endParaRPr lang="en-IN" sz="2400" dirty="0" smtClean="0">
              <a:latin typeface="Times New Roman" pitchFamily="18" charset="0"/>
              <a:cs typeface="Times New Roman" pitchFamily="18" charset="0"/>
            </a:endParaRPr>
          </a:p>
          <a:p>
            <a:pPr algn="just" fontAlgn="t"/>
            <a:r>
              <a:rPr lang="en-IN" sz="2400" b="1" dirty="0" err="1" smtClean="0">
                <a:latin typeface="Times New Roman" pitchFamily="18" charset="0"/>
                <a:cs typeface="Times New Roman" pitchFamily="18" charset="0"/>
              </a:rPr>
              <a:t>Datastore</a:t>
            </a:r>
            <a:r>
              <a:rPr lang="en-IN" sz="2400" b="1" dirty="0" smtClean="0">
                <a:latin typeface="Times New Roman" pitchFamily="18" charset="0"/>
                <a:cs typeface="Times New Roman" pitchFamily="18" charset="0"/>
              </a:rPr>
              <a:t> cluster</a:t>
            </a:r>
            <a:r>
              <a:rPr lang="en-IN" sz="2400" dirty="0" smtClean="0">
                <a:latin typeface="Times New Roman" pitchFamily="18" charset="0"/>
                <a:cs typeface="Times New Roman" pitchFamily="18" charset="0"/>
              </a:rPr>
              <a:t>: A collection of </a:t>
            </a:r>
            <a:r>
              <a:rPr lang="en-IN" sz="2400" dirty="0" err="1" smtClean="0">
                <a:latin typeface="Times New Roman" pitchFamily="18" charset="0"/>
                <a:cs typeface="Times New Roman" pitchFamily="18" charset="0"/>
              </a:rPr>
              <a:t>datastores</a:t>
            </a:r>
            <a:r>
              <a:rPr lang="en-IN" sz="2400" dirty="0" smtClean="0">
                <a:latin typeface="Times New Roman" pitchFamily="18" charset="0"/>
                <a:cs typeface="Times New Roman" pitchFamily="18" charset="0"/>
              </a:rPr>
              <a:t> and their underlying storage resources that are present in the data </a:t>
            </a:r>
            <a:r>
              <a:rPr lang="en-IN" sz="2400" dirty="0" err="1" smtClean="0">
                <a:latin typeface="Times New Roman" pitchFamily="18" charset="0"/>
                <a:cs typeface="Times New Roman" pitchFamily="18" charset="0"/>
              </a:rPr>
              <a:t>center</a:t>
            </a:r>
            <a:endParaRPr lang="en-IN" sz="2400" dirty="0" smtClean="0">
              <a:latin typeface="Times New Roman" pitchFamily="18" charset="0"/>
              <a:cs typeface="Times New Roman" pitchFamily="18" charset="0"/>
            </a:endParaRPr>
          </a:p>
          <a:p>
            <a:pPr algn="just" fontAlgn="t"/>
            <a:endParaRPr lang="en-IN" sz="2400" dirty="0" smtClean="0">
              <a:latin typeface="Times New Roman" pitchFamily="18" charset="0"/>
              <a:cs typeface="Times New Roman" pitchFamily="18" charset="0"/>
            </a:endParaRPr>
          </a:p>
          <a:p>
            <a:pPr algn="just"/>
            <a:endParaRPr lang="en-IN" sz="24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2800" dirty="0" err="1" smtClean="0">
                <a:latin typeface="Times New Roman" pitchFamily="18" charset="0"/>
                <a:cs typeface="Times New Roman" pitchFamily="18" charset="0"/>
              </a:rPr>
              <a:t>vSphere</a:t>
            </a:r>
            <a:r>
              <a:rPr lang="en-IN" sz="2800" dirty="0" smtClean="0">
                <a:latin typeface="Times New Roman" pitchFamily="18" charset="0"/>
                <a:cs typeface="Times New Roman" pitchFamily="18" charset="0"/>
              </a:rPr>
              <a:t> managed inventory objects: Networking</a:t>
            </a:r>
            <a:endParaRPr lang="en-IN" sz="2800" dirty="0"/>
          </a:p>
        </p:txBody>
      </p:sp>
      <p:sp>
        <p:nvSpPr>
          <p:cNvPr id="3" name="Content Placeholder 2"/>
          <p:cNvSpPr>
            <a:spLocks noGrp="1"/>
          </p:cNvSpPr>
          <p:nvPr>
            <p:ph idx="1"/>
          </p:nvPr>
        </p:nvSpPr>
        <p:spPr>
          <a:xfrm>
            <a:off x="457200" y="1371600"/>
            <a:ext cx="8229600" cy="4754563"/>
          </a:xfrm>
        </p:spPr>
        <p:txBody>
          <a:bodyPr>
            <a:normAutofit/>
          </a:bodyPr>
          <a:lstStyle/>
          <a:p>
            <a:pPr algn="just"/>
            <a:r>
              <a:rPr lang="en-IN" sz="2400" dirty="0" smtClean="0">
                <a:latin typeface="Times New Roman" pitchFamily="18" charset="0"/>
                <a:cs typeface="Times New Roman" pitchFamily="18" charset="0"/>
              </a:rPr>
              <a:t>A set of virtual network interface cards (virtual NICs), distributed switches or </a:t>
            </a:r>
            <a:r>
              <a:rPr lang="en-IN" sz="2400" dirty="0" err="1" smtClean="0">
                <a:latin typeface="Times New Roman" pitchFamily="18" charset="0"/>
                <a:cs typeface="Times New Roman" pitchFamily="18" charset="0"/>
              </a:rPr>
              <a:t>vSphere</a:t>
            </a:r>
            <a:r>
              <a:rPr lang="en-IN" sz="2400" dirty="0" smtClean="0">
                <a:latin typeface="Times New Roman" pitchFamily="18" charset="0"/>
                <a:cs typeface="Times New Roman" pitchFamily="18" charset="0"/>
              </a:rPr>
              <a:t> Distributed Switches, and port groups or distributed port groups that connect virtual machines to each other or to the physical network outside of the virtual data </a:t>
            </a:r>
            <a:r>
              <a:rPr lang="en-IN" sz="2400" dirty="0" err="1" smtClean="0">
                <a:latin typeface="Times New Roman" pitchFamily="18" charset="0"/>
                <a:cs typeface="Times New Roman" pitchFamily="18" charset="0"/>
              </a:rPr>
              <a:t>center</a:t>
            </a:r>
            <a:r>
              <a:rPr lang="en-IN" sz="2400" dirty="0" smtClean="0">
                <a:latin typeface="Times New Roman" pitchFamily="18" charset="0"/>
                <a:cs typeface="Times New Roman" pitchFamily="18" charset="0"/>
              </a:rPr>
              <a:t>. </a:t>
            </a:r>
          </a:p>
          <a:p>
            <a:pPr algn="just"/>
            <a:r>
              <a:rPr lang="en-IN" sz="2400" dirty="0" smtClean="0">
                <a:latin typeface="Times New Roman" pitchFamily="18" charset="0"/>
                <a:cs typeface="Times New Roman" pitchFamily="18" charset="0"/>
              </a:rPr>
              <a:t>All virtual machines that connect to the same port group belong to the same network in the virtual environment, even if they are on different physical servers. You can monitor networks and set permissions and alarms on port groups and distributed port groups.</a:t>
            </a:r>
            <a:endParaRPr lang="en-IN" sz="24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normAutofit/>
          </a:bodyPr>
          <a:lstStyle/>
          <a:p>
            <a:r>
              <a:rPr lang="en-IN" sz="2800" dirty="0" err="1" smtClean="0">
                <a:latin typeface="Times New Roman" pitchFamily="18" charset="0"/>
                <a:cs typeface="Times New Roman" pitchFamily="18" charset="0"/>
              </a:rPr>
              <a:t>vSphere</a:t>
            </a:r>
            <a:r>
              <a:rPr lang="en-IN" sz="2800" dirty="0" smtClean="0">
                <a:latin typeface="Times New Roman" pitchFamily="18" charset="0"/>
                <a:cs typeface="Times New Roman" pitchFamily="18" charset="0"/>
              </a:rPr>
              <a:t> managed inventory objects: Virtual machines and templates</a:t>
            </a:r>
            <a:endParaRPr lang="en-IN" sz="2800" dirty="0"/>
          </a:p>
        </p:txBody>
      </p:sp>
      <p:sp>
        <p:nvSpPr>
          <p:cNvPr id="3" name="Content Placeholder 2"/>
          <p:cNvSpPr>
            <a:spLocks noGrp="1"/>
          </p:cNvSpPr>
          <p:nvPr>
            <p:ph idx="1"/>
          </p:nvPr>
        </p:nvSpPr>
        <p:spPr>
          <a:xfrm>
            <a:off x="457200" y="1219200"/>
            <a:ext cx="8229600" cy="5638800"/>
          </a:xfrm>
        </p:spPr>
        <p:txBody>
          <a:bodyPr>
            <a:noAutofit/>
          </a:bodyPr>
          <a:lstStyle/>
          <a:p>
            <a:pPr algn="just"/>
            <a:r>
              <a:rPr lang="en-IN" sz="2400" dirty="0" smtClean="0">
                <a:latin typeface="Times New Roman" pitchFamily="18" charset="0"/>
                <a:cs typeface="Times New Roman" pitchFamily="18" charset="0"/>
              </a:rPr>
              <a:t>Templates :A template is a master copy of a virtual machine that can be used to create and provision new virtual machines. Templates can have a guest operating system and application software installed. They can be customized during deployment to ensure that the new virtual machine has a unique name and network settings.</a:t>
            </a:r>
          </a:p>
          <a:p>
            <a:pPr algn="just"/>
            <a:endParaRPr lang="en-IN" sz="2400" dirty="0" smtClean="0">
              <a:latin typeface="Times New Roman" pitchFamily="18" charset="0"/>
              <a:cs typeface="Times New Roman" pitchFamily="18" charset="0"/>
            </a:endParaRPr>
          </a:p>
          <a:p>
            <a:pPr algn="just"/>
            <a:r>
              <a:rPr lang="en-IN" sz="2400" dirty="0" smtClean="0">
                <a:latin typeface="Times New Roman" pitchFamily="18" charset="0"/>
                <a:cs typeface="Times New Roman" pitchFamily="18" charset="0"/>
              </a:rPr>
              <a:t>Virtual machines: A virtualized computer environment in which a guest operating system and associated application software can run. Multiple virtual machines can operate on the same managed host machine concurrently. </a:t>
            </a:r>
          </a:p>
          <a:p>
            <a:pPr algn="just"/>
            <a:endParaRPr lang="en-IN" sz="2400" dirty="0" smtClean="0">
              <a:latin typeface="Times New Roman" pitchFamily="18" charset="0"/>
              <a:cs typeface="Times New Roman" pitchFamily="18" charset="0"/>
            </a:endParaRPr>
          </a:p>
          <a:p>
            <a:pPr algn="just"/>
            <a:r>
              <a:rPr lang="en-IN" sz="2400" dirty="0" err="1" smtClean="0">
                <a:latin typeface="Times New Roman" pitchFamily="18" charset="0"/>
                <a:cs typeface="Times New Roman" pitchFamily="18" charset="0"/>
              </a:rPr>
              <a:t>vApps</a:t>
            </a:r>
            <a:r>
              <a:rPr lang="en-IN" sz="2400" dirty="0" smtClean="0">
                <a:latin typeface="Times New Roman" pitchFamily="18" charset="0"/>
                <a:cs typeface="Times New Roman" pitchFamily="18" charset="0"/>
              </a:rPr>
              <a:t> :</a:t>
            </a:r>
            <a:r>
              <a:rPr lang="en-IN" sz="2400" dirty="0" err="1" smtClean="0">
                <a:latin typeface="Times New Roman" pitchFamily="18" charset="0"/>
                <a:cs typeface="Times New Roman" pitchFamily="18" charset="0"/>
              </a:rPr>
              <a:t>vSphere</a:t>
            </a:r>
            <a:r>
              <a:rPr lang="en-IN" sz="2400" dirty="0" smtClean="0">
                <a:latin typeface="Times New Roman" pitchFamily="18" charset="0"/>
                <a:cs typeface="Times New Roman" pitchFamily="18" charset="0"/>
              </a:rPr>
              <a:t> </a:t>
            </a:r>
            <a:r>
              <a:rPr lang="en-IN" sz="2400" dirty="0" err="1" smtClean="0">
                <a:latin typeface="Times New Roman" pitchFamily="18" charset="0"/>
                <a:cs typeface="Times New Roman" pitchFamily="18" charset="0"/>
              </a:rPr>
              <a:t>vApp</a:t>
            </a:r>
            <a:r>
              <a:rPr lang="en-IN" sz="2400" dirty="0" smtClean="0">
                <a:latin typeface="Times New Roman" pitchFamily="18" charset="0"/>
                <a:cs typeface="Times New Roman" pitchFamily="18" charset="0"/>
              </a:rPr>
              <a:t> is a format for packaging and managing applications. A </a:t>
            </a:r>
            <a:r>
              <a:rPr lang="en-IN" sz="2400" dirty="0" err="1" smtClean="0">
                <a:latin typeface="Times New Roman" pitchFamily="18" charset="0"/>
                <a:cs typeface="Times New Roman" pitchFamily="18" charset="0"/>
              </a:rPr>
              <a:t>vApp</a:t>
            </a:r>
            <a:r>
              <a:rPr lang="en-IN" sz="2400" dirty="0" smtClean="0">
                <a:latin typeface="Times New Roman" pitchFamily="18" charset="0"/>
                <a:cs typeface="Times New Roman" pitchFamily="18" charset="0"/>
              </a:rPr>
              <a:t> can contain multiple virtual machines.</a:t>
            </a:r>
            <a:endParaRPr lang="en-IN" sz="24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0"/>
            <a:ext cx="8229600" cy="1143000"/>
          </a:xfrm>
        </p:spPr>
        <p:txBody>
          <a:bodyPr>
            <a:normAutofit/>
          </a:bodyPr>
          <a:lstStyle/>
          <a:p>
            <a:r>
              <a:rPr lang="en-IN" sz="3200" dirty="0" smtClean="0">
                <a:latin typeface="Times New Roman" pitchFamily="18" charset="0"/>
                <a:cs typeface="Times New Roman" pitchFamily="18" charset="0"/>
              </a:rPr>
              <a:t>Organizing your Inventory</a:t>
            </a:r>
            <a:endParaRPr lang="en-IN" sz="3200" dirty="0">
              <a:latin typeface="Times New Roman" pitchFamily="18" charset="0"/>
              <a:cs typeface="Times New Roman" pitchFamily="18" charset="0"/>
            </a:endParaRPr>
          </a:p>
        </p:txBody>
      </p:sp>
      <p:sp>
        <p:nvSpPr>
          <p:cNvPr id="3" name="Content Placeholder 2"/>
          <p:cNvSpPr>
            <a:spLocks noGrp="1"/>
          </p:cNvSpPr>
          <p:nvPr>
            <p:ph idx="1"/>
          </p:nvPr>
        </p:nvSpPr>
        <p:spPr>
          <a:xfrm>
            <a:off x="457200" y="1143000"/>
            <a:ext cx="8229600" cy="5715000"/>
          </a:xfrm>
        </p:spPr>
        <p:txBody>
          <a:bodyPr>
            <a:normAutofit/>
          </a:bodyPr>
          <a:lstStyle/>
          <a:p>
            <a:pPr algn="just"/>
            <a:r>
              <a:rPr lang="en-IN" dirty="0" smtClean="0">
                <a:latin typeface="Times New Roman" pitchFamily="18" charset="0"/>
                <a:cs typeface="Times New Roman" pitchFamily="18" charset="0"/>
              </a:rPr>
              <a:t>Data </a:t>
            </a:r>
            <a:r>
              <a:rPr lang="en-IN" dirty="0" err="1" smtClean="0">
                <a:latin typeface="Times New Roman" pitchFamily="18" charset="0"/>
                <a:cs typeface="Times New Roman" pitchFamily="18" charset="0"/>
              </a:rPr>
              <a:t>Centers</a:t>
            </a:r>
            <a:r>
              <a:rPr lang="en-IN" dirty="0" smtClean="0">
                <a:latin typeface="Times New Roman" pitchFamily="18" charset="0"/>
                <a:cs typeface="Times New Roman" pitchFamily="18" charset="0"/>
              </a:rPr>
              <a:t> : Unlike folders, which are used to organize specific object types, a data </a:t>
            </a:r>
            <a:r>
              <a:rPr lang="en-IN" dirty="0" err="1" smtClean="0">
                <a:latin typeface="Times New Roman" pitchFamily="18" charset="0"/>
                <a:cs typeface="Times New Roman" pitchFamily="18" charset="0"/>
              </a:rPr>
              <a:t>center</a:t>
            </a:r>
            <a:r>
              <a:rPr lang="en-IN" dirty="0" smtClean="0">
                <a:latin typeface="Times New Roman" pitchFamily="18" charset="0"/>
                <a:cs typeface="Times New Roman" pitchFamily="18" charset="0"/>
              </a:rPr>
              <a:t> is an aggregation of all the different types of objects used to work in virtual infrastructure. Within each data </a:t>
            </a:r>
            <a:r>
              <a:rPr lang="en-IN" dirty="0" err="1" smtClean="0">
                <a:latin typeface="Times New Roman" pitchFamily="18" charset="0"/>
                <a:cs typeface="Times New Roman" pitchFamily="18" charset="0"/>
              </a:rPr>
              <a:t>center</a:t>
            </a:r>
            <a:r>
              <a:rPr lang="en-IN" dirty="0" smtClean="0">
                <a:latin typeface="Times New Roman" pitchFamily="18" charset="0"/>
                <a:cs typeface="Times New Roman" pitchFamily="18" charset="0"/>
              </a:rPr>
              <a:t>, there are four separate hierarchies.</a:t>
            </a:r>
          </a:p>
          <a:p>
            <a:pPr algn="just"/>
            <a:r>
              <a:rPr lang="en-IN" dirty="0" smtClean="0">
                <a:latin typeface="Times New Roman" pitchFamily="18" charset="0"/>
                <a:cs typeface="Times New Roman" pitchFamily="18" charset="0"/>
              </a:rPr>
              <a:t>Virtual machines (and templates)</a:t>
            </a:r>
          </a:p>
          <a:p>
            <a:pPr algn="just"/>
            <a:r>
              <a:rPr lang="en-IN" dirty="0" smtClean="0">
                <a:latin typeface="Times New Roman" pitchFamily="18" charset="0"/>
                <a:cs typeface="Times New Roman" pitchFamily="18" charset="0"/>
              </a:rPr>
              <a:t>Hosts (and clusters)</a:t>
            </a:r>
          </a:p>
          <a:p>
            <a:pPr algn="just"/>
            <a:r>
              <a:rPr lang="en-IN" dirty="0" smtClean="0">
                <a:latin typeface="Times New Roman" pitchFamily="18" charset="0"/>
                <a:cs typeface="Times New Roman" pitchFamily="18" charset="0"/>
              </a:rPr>
              <a:t>Networks</a:t>
            </a:r>
          </a:p>
          <a:p>
            <a:pPr algn="just"/>
            <a:r>
              <a:rPr lang="en-IN" dirty="0" err="1" smtClean="0">
                <a:latin typeface="Times New Roman" pitchFamily="18" charset="0"/>
                <a:cs typeface="Times New Roman" pitchFamily="18" charset="0"/>
              </a:rPr>
              <a:t>Datastores</a:t>
            </a:r>
            <a:endParaRPr lang="en-IN" dirty="0" smtClean="0">
              <a:latin typeface="Times New Roman" pitchFamily="18" charset="0"/>
              <a:cs typeface="Times New Roman" pitchFamily="18" charset="0"/>
            </a:endParaRPr>
          </a:p>
          <a:p>
            <a:pPr algn="just"/>
            <a:endParaRPr lang="en-IN" dirty="0" smtClean="0">
              <a:latin typeface="Times New Roman" pitchFamily="18" charset="0"/>
              <a:cs typeface="Times New Roman" pitchFamily="18" charset="0"/>
            </a:endParaRPr>
          </a:p>
          <a:p>
            <a:endParaRPr lang="en-IN" dirty="0"/>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0"/>
            <a:ext cx="8229600" cy="6126163"/>
          </a:xfrm>
        </p:spPr>
        <p:txBody>
          <a:bodyPr>
            <a:normAutofit fontScale="92500" lnSpcReduction="10000"/>
          </a:bodyPr>
          <a:lstStyle/>
          <a:p>
            <a:pPr algn="just"/>
            <a:r>
              <a:rPr lang="en-IN" sz="2400" dirty="0" smtClean="0">
                <a:latin typeface="Times New Roman" pitchFamily="18" charset="0"/>
                <a:cs typeface="Times New Roman" pitchFamily="18" charset="0"/>
              </a:rPr>
              <a:t>The data </a:t>
            </a:r>
            <a:r>
              <a:rPr lang="en-IN" sz="2400" dirty="0" err="1" smtClean="0">
                <a:latin typeface="Times New Roman" pitchFamily="18" charset="0"/>
                <a:cs typeface="Times New Roman" pitchFamily="18" charset="0"/>
              </a:rPr>
              <a:t>center</a:t>
            </a:r>
            <a:r>
              <a:rPr lang="en-IN" sz="2400" dirty="0" smtClean="0">
                <a:latin typeface="Times New Roman" pitchFamily="18" charset="0"/>
                <a:cs typeface="Times New Roman" pitchFamily="18" charset="0"/>
              </a:rPr>
              <a:t> defines the namespace for networks and </a:t>
            </a:r>
            <a:r>
              <a:rPr lang="en-IN" sz="2400" dirty="0" err="1" smtClean="0">
                <a:latin typeface="Times New Roman" pitchFamily="18" charset="0"/>
                <a:cs typeface="Times New Roman" pitchFamily="18" charset="0"/>
              </a:rPr>
              <a:t>datastores</a:t>
            </a:r>
            <a:r>
              <a:rPr lang="en-IN" sz="2400" dirty="0" smtClean="0">
                <a:latin typeface="Times New Roman" pitchFamily="18" charset="0"/>
                <a:cs typeface="Times New Roman" pitchFamily="18" charset="0"/>
              </a:rPr>
              <a:t>. The names for these objects must be unique within a data </a:t>
            </a:r>
            <a:r>
              <a:rPr lang="en-IN" sz="2400" dirty="0" err="1" smtClean="0">
                <a:latin typeface="Times New Roman" pitchFamily="18" charset="0"/>
                <a:cs typeface="Times New Roman" pitchFamily="18" charset="0"/>
              </a:rPr>
              <a:t>center</a:t>
            </a:r>
            <a:r>
              <a:rPr lang="en-IN" sz="2400" dirty="0" smtClean="0">
                <a:latin typeface="Times New Roman" pitchFamily="18" charset="0"/>
                <a:cs typeface="Times New Roman" pitchFamily="18" charset="0"/>
              </a:rPr>
              <a:t>. You cannot have two </a:t>
            </a:r>
            <a:r>
              <a:rPr lang="en-IN" sz="2400" dirty="0" err="1" smtClean="0">
                <a:latin typeface="Times New Roman" pitchFamily="18" charset="0"/>
                <a:cs typeface="Times New Roman" pitchFamily="18" charset="0"/>
              </a:rPr>
              <a:t>datastores</a:t>
            </a:r>
            <a:r>
              <a:rPr lang="en-IN" sz="2400" dirty="0" smtClean="0">
                <a:latin typeface="Times New Roman" pitchFamily="18" charset="0"/>
                <a:cs typeface="Times New Roman" pitchFamily="18" charset="0"/>
              </a:rPr>
              <a:t> with the same name within a single data </a:t>
            </a:r>
            <a:r>
              <a:rPr lang="en-IN" sz="2400" dirty="0" err="1" smtClean="0">
                <a:latin typeface="Times New Roman" pitchFamily="18" charset="0"/>
                <a:cs typeface="Times New Roman" pitchFamily="18" charset="0"/>
              </a:rPr>
              <a:t>center</a:t>
            </a:r>
            <a:r>
              <a:rPr lang="en-IN" sz="2400" dirty="0" smtClean="0">
                <a:latin typeface="Times New Roman" pitchFamily="18" charset="0"/>
                <a:cs typeface="Times New Roman" pitchFamily="18" charset="0"/>
              </a:rPr>
              <a:t>, but you can have two </a:t>
            </a:r>
            <a:r>
              <a:rPr lang="en-IN" sz="2400" dirty="0" err="1" smtClean="0">
                <a:latin typeface="Times New Roman" pitchFamily="18" charset="0"/>
                <a:cs typeface="Times New Roman" pitchFamily="18" charset="0"/>
              </a:rPr>
              <a:t>datastores</a:t>
            </a:r>
            <a:r>
              <a:rPr lang="en-IN" sz="2400" dirty="0" smtClean="0">
                <a:latin typeface="Times New Roman" pitchFamily="18" charset="0"/>
                <a:cs typeface="Times New Roman" pitchFamily="18" charset="0"/>
              </a:rPr>
              <a:t> with the same name in two different data </a:t>
            </a:r>
            <a:r>
              <a:rPr lang="en-IN" sz="2400" dirty="0" err="1" smtClean="0">
                <a:latin typeface="Times New Roman" pitchFamily="18" charset="0"/>
                <a:cs typeface="Times New Roman" pitchFamily="18" charset="0"/>
              </a:rPr>
              <a:t>centers</a:t>
            </a:r>
            <a:r>
              <a:rPr lang="en-IN" sz="2400" dirty="0" smtClean="0">
                <a:latin typeface="Times New Roman" pitchFamily="18" charset="0"/>
                <a:cs typeface="Times New Roman" pitchFamily="18" charset="0"/>
              </a:rPr>
              <a:t>. Virtual machines, templates, and clusters need not be unique within the data </a:t>
            </a:r>
            <a:r>
              <a:rPr lang="en-IN" sz="2400" dirty="0" err="1" smtClean="0">
                <a:latin typeface="Times New Roman" pitchFamily="18" charset="0"/>
                <a:cs typeface="Times New Roman" pitchFamily="18" charset="0"/>
              </a:rPr>
              <a:t>center</a:t>
            </a:r>
            <a:r>
              <a:rPr lang="en-IN" sz="2400" dirty="0" smtClean="0">
                <a:latin typeface="Times New Roman" pitchFamily="18" charset="0"/>
                <a:cs typeface="Times New Roman" pitchFamily="18" charset="0"/>
              </a:rPr>
              <a:t>, but must be unique within their folder.</a:t>
            </a:r>
          </a:p>
          <a:p>
            <a:pPr algn="just"/>
            <a:endParaRPr lang="en-IN" sz="2400" dirty="0" smtClean="0">
              <a:latin typeface="Times New Roman" pitchFamily="18" charset="0"/>
              <a:cs typeface="Times New Roman" pitchFamily="18" charset="0"/>
            </a:endParaRPr>
          </a:p>
          <a:p>
            <a:pPr algn="just">
              <a:buNone/>
            </a:pPr>
            <a:r>
              <a:rPr lang="en-IN" sz="2400" dirty="0" smtClean="0">
                <a:latin typeface="Times New Roman" pitchFamily="18" charset="0"/>
                <a:cs typeface="Times New Roman" pitchFamily="18" charset="0"/>
              </a:rPr>
              <a:t>Folders:</a:t>
            </a:r>
          </a:p>
          <a:p>
            <a:pPr algn="just"/>
            <a:r>
              <a:rPr lang="en-IN" sz="2400" dirty="0" smtClean="0">
                <a:latin typeface="Times New Roman" pitchFamily="18" charset="0"/>
                <a:cs typeface="Times New Roman" pitchFamily="18" charset="0"/>
              </a:rPr>
              <a:t>Folders allow you to group objects of the same type so you can easily manage them. For example, you can use folders to set permissions across objects, to set alarms across objects, and to organize objects in a meaningful way.</a:t>
            </a:r>
          </a:p>
          <a:p>
            <a:pPr algn="just"/>
            <a:r>
              <a:rPr lang="en-IN" sz="2400" dirty="0" smtClean="0">
                <a:latin typeface="Times New Roman" pitchFamily="18" charset="0"/>
                <a:cs typeface="Times New Roman" pitchFamily="18" charset="0"/>
              </a:rPr>
              <a:t>A folder can contain other folders, or a group of objects of the same type: data </a:t>
            </a:r>
            <a:r>
              <a:rPr lang="en-IN" sz="2400" dirty="0" err="1" smtClean="0">
                <a:latin typeface="Times New Roman" pitchFamily="18" charset="0"/>
                <a:cs typeface="Times New Roman" pitchFamily="18" charset="0"/>
              </a:rPr>
              <a:t>centers</a:t>
            </a:r>
            <a:r>
              <a:rPr lang="en-IN" sz="2400" dirty="0" smtClean="0">
                <a:latin typeface="Times New Roman" pitchFamily="18" charset="0"/>
                <a:cs typeface="Times New Roman" pitchFamily="18" charset="0"/>
              </a:rPr>
              <a:t>, clusters, </a:t>
            </a:r>
            <a:r>
              <a:rPr lang="en-IN" sz="2400" dirty="0" err="1" smtClean="0">
                <a:latin typeface="Times New Roman" pitchFamily="18" charset="0"/>
                <a:cs typeface="Times New Roman" pitchFamily="18" charset="0"/>
              </a:rPr>
              <a:t>datastores</a:t>
            </a:r>
            <a:r>
              <a:rPr lang="en-IN" sz="2400" dirty="0" smtClean="0">
                <a:latin typeface="Times New Roman" pitchFamily="18" charset="0"/>
                <a:cs typeface="Times New Roman" pitchFamily="18" charset="0"/>
              </a:rPr>
              <a:t>, networks, virtual machines, templates, or hosts. For example, one folder can contain hosts and a folder containing hosts, but it cannot contain hosts and a folder containing virtual machines.</a:t>
            </a:r>
          </a:p>
          <a:p>
            <a:pPr algn="just"/>
            <a:endParaRPr lang="en-IN" sz="2400" dirty="0" smtClean="0">
              <a:latin typeface="Times New Roman" pitchFamily="18" charset="0"/>
              <a:cs typeface="Times New Roman" pitchFamily="18" charset="0"/>
            </a:endParaRPr>
          </a:p>
          <a:p>
            <a:pPr algn="just"/>
            <a:endParaRPr lang="en-IN" sz="24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Grp="1" noChangeAspect="1" noChangeArrowheads="1"/>
          </p:cNvPicPr>
          <p:nvPr>
            <p:ph idx="1"/>
          </p:nvPr>
        </p:nvPicPr>
        <p:blipFill>
          <a:blip r:embed="rId2" cstate="print"/>
          <a:srcRect/>
          <a:stretch>
            <a:fillRect/>
          </a:stretch>
        </p:blipFill>
        <p:spPr bwMode="auto">
          <a:xfrm>
            <a:off x="0" y="0"/>
            <a:ext cx="9144000" cy="67056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2800" dirty="0" smtClean="0">
                <a:latin typeface="Times New Roman" pitchFamily="18" charset="0"/>
                <a:cs typeface="Times New Roman" pitchFamily="18" charset="0"/>
              </a:rPr>
              <a:t>Features of </a:t>
            </a:r>
            <a:r>
              <a:rPr lang="en-IN" sz="2800" dirty="0" err="1" smtClean="0">
                <a:latin typeface="Times New Roman" pitchFamily="18" charset="0"/>
                <a:cs typeface="Times New Roman" pitchFamily="18" charset="0"/>
              </a:rPr>
              <a:t>vCenter</a:t>
            </a:r>
            <a:r>
              <a:rPr lang="en-IN" sz="2800" dirty="0" smtClean="0">
                <a:latin typeface="Times New Roman" pitchFamily="18" charset="0"/>
                <a:cs typeface="Times New Roman" pitchFamily="18" charset="0"/>
              </a:rPr>
              <a:t> Server</a:t>
            </a:r>
            <a:endParaRPr lang="en-IN" sz="2800" dirty="0">
              <a:latin typeface="Times New Roman" pitchFamily="18" charset="0"/>
              <a:cs typeface="Times New Roman" pitchFamily="18" charset="0"/>
            </a:endParaRPr>
          </a:p>
        </p:txBody>
      </p:sp>
      <p:sp>
        <p:nvSpPr>
          <p:cNvPr id="3" name="Content Placeholder 2"/>
          <p:cNvSpPr>
            <a:spLocks noGrp="1"/>
          </p:cNvSpPr>
          <p:nvPr>
            <p:ph idx="1"/>
          </p:nvPr>
        </p:nvSpPr>
        <p:spPr/>
        <p:txBody>
          <a:bodyPr>
            <a:normAutofit/>
          </a:bodyPr>
          <a:lstStyle/>
          <a:p>
            <a:r>
              <a:rPr lang="en-IN" sz="2800" dirty="0" err="1" smtClean="0">
                <a:latin typeface="Times New Roman" pitchFamily="18" charset="0"/>
                <a:cs typeface="Times New Roman" pitchFamily="18" charset="0"/>
              </a:rPr>
              <a:t>Vmware</a:t>
            </a:r>
            <a:r>
              <a:rPr lang="en-IN" sz="2800" dirty="0" smtClean="0">
                <a:latin typeface="Times New Roman" pitchFamily="18" charset="0"/>
                <a:cs typeface="Times New Roman" pitchFamily="18" charset="0"/>
              </a:rPr>
              <a:t> </a:t>
            </a:r>
            <a:r>
              <a:rPr lang="en-IN" sz="2800" dirty="0" err="1" smtClean="0">
                <a:latin typeface="Times New Roman" pitchFamily="18" charset="0"/>
                <a:cs typeface="Times New Roman" pitchFamily="18" charset="0"/>
              </a:rPr>
              <a:t>vSphere</a:t>
            </a:r>
            <a:r>
              <a:rPr lang="en-IN" sz="2800" dirty="0" smtClean="0">
                <a:latin typeface="Times New Roman" pitchFamily="18" charset="0"/>
                <a:cs typeface="Times New Roman" pitchFamily="18" charset="0"/>
              </a:rPr>
              <a:t> </a:t>
            </a:r>
            <a:r>
              <a:rPr lang="en-IN" sz="2800" dirty="0" err="1" smtClean="0">
                <a:latin typeface="Times New Roman" pitchFamily="18" charset="0"/>
                <a:cs typeface="Times New Roman" pitchFamily="18" charset="0"/>
              </a:rPr>
              <a:t>vMotion</a:t>
            </a:r>
            <a:endParaRPr lang="en-IN" sz="2800" dirty="0" smtClean="0">
              <a:latin typeface="Times New Roman" pitchFamily="18" charset="0"/>
              <a:cs typeface="Times New Roman" pitchFamily="18" charset="0"/>
            </a:endParaRPr>
          </a:p>
          <a:p>
            <a:r>
              <a:rPr lang="en-IN" sz="2800" dirty="0" err="1" smtClean="0">
                <a:latin typeface="Times New Roman" pitchFamily="18" charset="0"/>
                <a:cs typeface="Times New Roman" pitchFamily="18" charset="0"/>
              </a:rPr>
              <a:t>Vmware</a:t>
            </a:r>
            <a:r>
              <a:rPr lang="en-IN" sz="2800" dirty="0" smtClean="0">
                <a:latin typeface="Times New Roman" pitchFamily="18" charset="0"/>
                <a:cs typeface="Times New Roman" pitchFamily="18" charset="0"/>
              </a:rPr>
              <a:t> </a:t>
            </a:r>
            <a:r>
              <a:rPr lang="en-IN" sz="2800" dirty="0" err="1" smtClean="0">
                <a:latin typeface="Times New Roman" pitchFamily="18" charset="0"/>
                <a:cs typeface="Times New Roman" pitchFamily="18" charset="0"/>
              </a:rPr>
              <a:t>vSphere</a:t>
            </a:r>
            <a:r>
              <a:rPr lang="en-IN" sz="2800" dirty="0" smtClean="0">
                <a:latin typeface="Times New Roman" pitchFamily="18" charset="0"/>
                <a:cs typeface="Times New Roman" pitchFamily="18" charset="0"/>
              </a:rPr>
              <a:t> Storage </a:t>
            </a:r>
            <a:r>
              <a:rPr lang="en-IN" sz="2800" dirty="0" err="1" smtClean="0">
                <a:latin typeface="Times New Roman" pitchFamily="18" charset="0"/>
                <a:cs typeface="Times New Roman" pitchFamily="18" charset="0"/>
              </a:rPr>
              <a:t>vMotion</a:t>
            </a:r>
            <a:endParaRPr lang="en-IN" sz="2800" dirty="0" smtClean="0">
              <a:latin typeface="Times New Roman" pitchFamily="18" charset="0"/>
              <a:cs typeface="Times New Roman" pitchFamily="18" charset="0"/>
            </a:endParaRPr>
          </a:p>
          <a:p>
            <a:r>
              <a:rPr lang="en-IN" sz="2800" dirty="0" err="1" smtClean="0">
                <a:latin typeface="Times New Roman" pitchFamily="18" charset="0"/>
                <a:cs typeface="Times New Roman" pitchFamily="18" charset="0"/>
              </a:rPr>
              <a:t>Vmware</a:t>
            </a:r>
            <a:r>
              <a:rPr lang="en-IN" sz="2800" dirty="0" smtClean="0">
                <a:latin typeface="Times New Roman" pitchFamily="18" charset="0"/>
                <a:cs typeface="Times New Roman" pitchFamily="18" charset="0"/>
              </a:rPr>
              <a:t> </a:t>
            </a:r>
            <a:r>
              <a:rPr lang="en-IN" sz="2800" dirty="0" err="1" smtClean="0">
                <a:latin typeface="Times New Roman" pitchFamily="18" charset="0"/>
                <a:cs typeface="Times New Roman" pitchFamily="18" charset="0"/>
              </a:rPr>
              <a:t>vSphere</a:t>
            </a:r>
            <a:r>
              <a:rPr lang="en-IN" sz="2800" dirty="0" smtClean="0">
                <a:latin typeface="Times New Roman" pitchFamily="18" charset="0"/>
                <a:cs typeface="Times New Roman" pitchFamily="18" charset="0"/>
              </a:rPr>
              <a:t> High Availability</a:t>
            </a:r>
          </a:p>
          <a:p>
            <a:r>
              <a:rPr lang="en-IN" sz="2800" dirty="0" err="1" smtClean="0">
                <a:latin typeface="Times New Roman" pitchFamily="18" charset="0"/>
                <a:cs typeface="Times New Roman" pitchFamily="18" charset="0"/>
              </a:rPr>
              <a:t>Vmware</a:t>
            </a:r>
            <a:r>
              <a:rPr lang="en-IN" sz="2800" dirty="0" smtClean="0">
                <a:latin typeface="Times New Roman" pitchFamily="18" charset="0"/>
                <a:cs typeface="Times New Roman" pitchFamily="18" charset="0"/>
              </a:rPr>
              <a:t> </a:t>
            </a:r>
            <a:r>
              <a:rPr lang="en-IN" sz="2800" dirty="0" err="1" smtClean="0">
                <a:latin typeface="Times New Roman" pitchFamily="18" charset="0"/>
                <a:cs typeface="Times New Roman" pitchFamily="18" charset="0"/>
              </a:rPr>
              <a:t>vSphere</a:t>
            </a:r>
            <a:r>
              <a:rPr lang="en-IN" sz="2800" dirty="0" smtClean="0">
                <a:latin typeface="Times New Roman" pitchFamily="18" charset="0"/>
                <a:cs typeface="Times New Roman" pitchFamily="18" charset="0"/>
              </a:rPr>
              <a:t> Distributed Resource Scheduler</a:t>
            </a:r>
          </a:p>
          <a:p>
            <a:r>
              <a:rPr lang="en-IN" sz="2800" dirty="0" err="1" smtClean="0">
                <a:latin typeface="Times New Roman" pitchFamily="18" charset="0"/>
                <a:cs typeface="Times New Roman" pitchFamily="18" charset="0"/>
              </a:rPr>
              <a:t>Vmware</a:t>
            </a:r>
            <a:r>
              <a:rPr lang="en-IN" sz="2800" dirty="0" smtClean="0">
                <a:latin typeface="Times New Roman" pitchFamily="18" charset="0"/>
                <a:cs typeface="Times New Roman" pitchFamily="18" charset="0"/>
              </a:rPr>
              <a:t> </a:t>
            </a:r>
            <a:r>
              <a:rPr lang="en-IN" sz="2800" dirty="0" err="1" smtClean="0">
                <a:latin typeface="Times New Roman" pitchFamily="18" charset="0"/>
                <a:cs typeface="Times New Roman" pitchFamily="18" charset="0"/>
              </a:rPr>
              <a:t>vSphere</a:t>
            </a:r>
            <a:r>
              <a:rPr lang="en-IN" sz="2800" dirty="0" smtClean="0">
                <a:latin typeface="Times New Roman" pitchFamily="18" charset="0"/>
                <a:cs typeface="Times New Roman" pitchFamily="18" charset="0"/>
              </a:rPr>
              <a:t> Storage DRS</a:t>
            </a:r>
          </a:p>
          <a:p>
            <a:r>
              <a:rPr lang="en-IN" sz="2800" dirty="0" err="1" smtClean="0">
                <a:latin typeface="Times New Roman" pitchFamily="18" charset="0"/>
                <a:cs typeface="Times New Roman" pitchFamily="18" charset="0"/>
              </a:rPr>
              <a:t>Vmware</a:t>
            </a:r>
            <a:r>
              <a:rPr lang="en-IN" sz="2800" dirty="0" smtClean="0">
                <a:latin typeface="Times New Roman" pitchFamily="18" charset="0"/>
                <a:cs typeface="Times New Roman" pitchFamily="18" charset="0"/>
              </a:rPr>
              <a:t> </a:t>
            </a:r>
            <a:r>
              <a:rPr lang="en-IN" sz="2800" dirty="0" err="1" smtClean="0">
                <a:latin typeface="Times New Roman" pitchFamily="18" charset="0"/>
                <a:cs typeface="Times New Roman" pitchFamily="18" charset="0"/>
              </a:rPr>
              <a:t>vSphere</a:t>
            </a:r>
            <a:r>
              <a:rPr lang="en-IN" sz="2800" dirty="0" smtClean="0">
                <a:latin typeface="Times New Roman" pitchFamily="18" charset="0"/>
                <a:cs typeface="Times New Roman" pitchFamily="18" charset="0"/>
              </a:rPr>
              <a:t> Fault Tolerance</a:t>
            </a:r>
          </a:p>
          <a:p>
            <a:endParaRPr lang="en-IN" sz="28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8229600" cy="685800"/>
          </a:xfrm>
        </p:spPr>
        <p:txBody>
          <a:bodyPr>
            <a:normAutofit/>
          </a:bodyPr>
          <a:lstStyle/>
          <a:p>
            <a:r>
              <a:rPr lang="en-IN" sz="2800" dirty="0" err="1" smtClean="0">
                <a:latin typeface="Times New Roman" pitchFamily="18" charset="0"/>
                <a:cs typeface="Times New Roman" pitchFamily="18" charset="0"/>
              </a:rPr>
              <a:t>vSphere</a:t>
            </a:r>
            <a:r>
              <a:rPr lang="en-IN" sz="2800" dirty="0" smtClean="0">
                <a:latin typeface="Times New Roman" pitchFamily="18" charset="0"/>
                <a:cs typeface="Times New Roman" pitchFamily="18" charset="0"/>
              </a:rPr>
              <a:t> </a:t>
            </a:r>
            <a:r>
              <a:rPr lang="en-IN" sz="2800" dirty="0" err="1" smtClean="0">
                <a:latin typeface="Times New Roman" pitchFamily="18" charset="0"/>
                <a:cs typeface="Times New Roman" pitchFamily="18" charset="0"/>
              </a:rPr>
              <a:t>vMotion</a:t>
            </a:r>
            <a:endParaRPr lang="en-IN" sz="2800" dirty="0">
              <a:latin typeface="Times New Roman" pitchFamily="18" charset="0"/>
              <a:cs typeface="Times New Roman" pitchFamily="18" charset="0"/>
            </a:endParaRPr>
          </a:p>
        </p:txBody>
      </p:sp>
      <p:pic>
        <p:nvPicPr>
          <p:cNvPr id="1026" name="Picture 2"/>
          <p:cNvPicPr>
            <a:picLocks noGrp="1" noChangeAspect="1" noChangeArrowheads="1"/>
          </p:cNvPicPr>
          <p:nvPr>
            <p:ph idx="1"/>
          </p:nvPr>
        </p:nvPicPr>
        <p:blipFill>
          <a:blip r:embed="rId2" cstate="print"/>
          <a:srcRect/>
          <a:stretch>
            <a:fillRect/>
          </a:stretch>
        </p:blipFill>
        <p:spPr bwMode="auto">
          <a:xfrm>
            <a:off x="1143000" y="2514600"/>
            <a:ext cx="6629400" cy="4191000"/>
          </a:xfrm>
          <a:prstGeom prst="rect">
            <a:avLst/>
          </a:prstGeom>
          <a:noFill/>
          <a:ln w="9525">
            <a:noFill/>
            <a:miter lim="800000"/>
            <a:headEnd/>
            <a:tailEnd/>
          </a:ln>
        </p:spPr>
      </p:pic>
      <p:sp>
        <p:nvSpPr>
          <p:cNvPr id="5" name="TextBox 4"/>
          <p:cNvSpPr txBox="1"/>
          <p:nvPr/>
        </p:nvSpPr>
        <p:spPr>
          <a:xfrm>
            <a:off x="381000" y="1143000"/>
            <a:ext cx="8229600" cy="1200329"/>
          </a:xfrm>
          <a:prstGeom prst="rect">
            <a:avLst/>
          </a:prstGeom>
          <a:noFill/>
        </p:spPr>
        <p:txBody>
          <a:bodyPr wrap="square" rtlCol="0">
            <a:spAutoFit/>
          </a:bodyPr>
          <a:lstStyle/>
          <a:p>
            <a:pPr algn="just"/>
            <a:r>
              <a:rPr lang="en-IN" sz="2400" dirty="0" smtClean="0">
                <a:latin typeface="Times New Roman" pitchFamily="18" charset="0"/>
                <a:cs typeface="Times New Roman" pitchFamily="18" charset="0"/>
              </a:rPr>
              <a:t>Using </a:t>
            </a:r>
            <a:r>
              <a:rPr lang="en-IN" sz="2400" dirty="0" err="1" smtClean="0">
                <a:latin typeface="Times New Roman" pitchFamily="18" charset="0"/>
                <a:cs typeface="Times New Roman" pitchFamily="18" charset="0"/>
              </a:rPr>
              <a:t>vSphere</a:t>
            </a:r>
            <a:r>
              <a:rPr lang="en-IN" sz="2400" dirty="0" smtClean="0">
                <a:latin typeface="Times New Roman" pitchFamily="18" charset="0"/>
                <a:cs typeface="Times New Roman" pitchFamily="18" charset="0"/>
              </a:rPr>
              <a:t> </a:t>
            </a:r>
            <a:r>
              <a:rPr lang="en-IN" sz="2400" dirty="0" err="1" smtClean="0">
                <a:latin typeface="Times New Roman" pitchFamily="18" charset="0"/>
                <a:cs typeface="Times New Roman" pitchFamily="18" charset="0"/>
              </a:rPr>
              <a:t>vMotion</a:t>
            </a:r>
            <a:r>
              <a:rPr lang="en-IN" sz="2400" dirty="0" smtClean="0">
                <a:latin typeface="Times New Roman" pitchFamily="18" charset="0"/>
                <a:cs typeface="Times New Roman" pitchFamily="18" charset="0"/>
              </a:rPr>
              <a:t> we can move running virtual machines from one </a:t>
            </a:r>
            <a:r>
              <a:rPr lang="en-IN" sz="2400" dirty="0" err="1" smtClean="0">
                <a:latin typeface="Times New Roman" pitchFamily="18" charset="0"/>
                <a:cs typeface="Times New Roman" pitchFamily="18" charset="0"/>
              </a:rPr>
              <a:t>ESXi</a:t>
            </a:r>
            <a:r>
              <a:rPr lang="en-IN" sz="2400" dirty="0" smtClean="0">
                <a:latin typeface="Times New Roman" pitchFamily="18" charset="0"/>
                <a:cs typeface="Times New Roman" pitchFamily="18" charset="0"/>
              </a:rPr>
              <a:t> host to another </a:t>
            </a:r>
            <a:r>
              <a:rPr lang="en-IN" sz="2400" dirty="0" err="1" smtClean="0">
                <a:latin typeface="Times New Roman" pitchFamily="18" charset="0"/>
                <a:cs typeface="Times New Roman" pitchFamily="18" charset="0"/>
              </a:rPr>
              <a:t>ESXi</a:t>
            </a:r>
            <a:r>
              <a:rPr lang="en-IN" sz="2400" dirty="0" smtClean="0">
                <a:latin typeface="Times New Roman" pitchFamily="18" charset="0"/>
                <a:cs typeface="Times New Roman" pitchFamily="18" charset="0"/>
              </a:rPr>
              <a:t> host without service </a:t>
            </a:r>
            <a:r>
              <a:rPr lang="en-IN" sz="2400" dirty="0" err="1" smtClean="0">
                <a:latin typeface="Times New Roman" pitchFamily="18" charset="0"/>
                <a:cs typeface="Times New Roman" pitchFamily="18" charset="0"/>
              </a:rPr>
              <a:t>interuption</a:t>
            </a:r>
            <a:r>
              <a:rPr lang="en-IN" sz="2400" dirty="0" smtClean="0">
                <a:latin typeface="Times New Roman" pitchFamily="18" charset="0"/>
                <a:cs typeface="Times New Roman" pitchFamily="18" charset="0"/>
              </a:rPr>
              <a:t>, downtime and zero data and connectivity loss</a:t>
            </a:r>
            <a:endParaRPr lang="en-IN" sz="24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76200" y="228600"/>
            <a:ext cx="9143999" cy="6477000"/>
          </a:xfrm>
          <a:prstGeom prst="rect">
            <a:avLst/>
          </a:prstGeom>
        </p:spPr>
      </p:pic>
    </p:spTree>
    <p:extLst>
      <p:ext uri="{BB962C8B-B14F-4D97-AF65-F5344CB8AC3E}">
        <p14:creationId xmlns:p14="http://schemas.microsoft.com/office/powerpoint/2010/main" val="85213526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normAutofit/>
          </a:bodyPr>
          <a:lstStyle/>
          <a:p>
            <a:r>
              <a:rPr lang="en-IN" sz="2800" dirty="0" smtClean="0">
                <a:latin typeface="Times New Roman" pitchFamily="18" charset="0"/>
                <a:cs typeface="Times New Roman" pitchFamily="18" charset="0"/>
              </a:rPr>
              <a:t>About </a:t>
            </a:r>
            <a:r>
              <a:rPr lang="en-IN" sz="2800" dirty="0" err="1" smtClean="0">
                <a:latin typeface="Times New Roman" pitchFamily="18" charset="0"/>
                <a:cs typeface="Times New Roman" pitchFamily="18" charset="0"/>
              </a:rPr>
              <a:t>vSphere</a:t>
            </a:r>
            <a:r>
              <a:rPr lang="en-IN" sz="2800" dirty="0" smtClean="0">
                <a:latin typeface="Times New Roman" pitchFamily="18" charset="0"/>
                <a:cs typeface="Times New Roman" pitchFamily="18" charset="0"/>
              </a:rPr>
              <a:t> Storage </a:t>
            </a:r>
            <a:r>
              <a:rPr lang="en-IN" sz="2800" dirty="0" err="1" smtClean="0">
                <a:latin typeface="Times New Roman" pitchFamily="18" charset="0"/>
                <a:cs typeface="Times New Roman" pitchFamily="18" charset="0"/>
              </a:rPr>
              <a:t>vMotion</a:t>
            </a:r>
            <a:endParaRPr lang="en-IN" sz="2800" dirty="0">
              <a:latin typeface="Times New Roman" pitchFamily="18" charset="0"/>
              <a:cs typeface="Times New Roman" pitchFamily="18" charset="0"/>
            </a:endParaRPr>
          </a:p>
        </p:txBody>
      </p:sp>
      <p:sp>
        <p:nvSpPr>
          <p:cNvPr id="5" name="TextBox 4"/>
          <p:cNvSpPr txBox="1"/>
          <p:nvPr/>
        </p:nvSpPr>
        <p:spPr>
          <a:xfrm>
            <a:off x="152400" y="1066800"/>
            <a:ext cx="8686800" cy="1569660"/>
          </a:xfrm>
          <a:prstGeom prst="rect">
            <a:avLst/>
          </a:prstGeom>
          <a:noFill/>
        </p:spPr>
        <p:txBody>
          <a:bodyPr wrap="square" rtlCol="0">
            <a:spAutoFit/>
          </a:bodyPr>
          <a:lstStyle/>
          <a:p>
            <a:pPr algn="just"/>
            <a:r>
              <a:rPr lang="en-IN" sz="2400" dirty="0" smtClean="0">
                <a:latin typeface="Times New Roman" pitchFamily="18" charset="0"/>
                <a:cs typeface="Times New Roman" pitchFamily="18" charset="0"/>
              </a:rPr>
              <a:t>Migration of a powered-on virtual machine's files from current </a:t>
            </a:r>
            <a:r>
              <a:rPr lang="en-IN" sz="2400" dirty="0" err="1" smtClean="0">
                <a:latin typeface="Times New Roman" pitchFamily="18" charset="0"/>
                <a:cs typeface="Times New Roman" pitchFamily="18" charset="0"/>
              </a:rPr>
              <a:t>datastore</a:t>
            </a:r>
            <a:r>
              <a:rPr lang="en-IN" sz="2400" dirty="0" smtClean="0">
                <a:latin typeface="Times New Roman" pitchFamily="18" charset="0"/>
                <a:cs typeface="Times New Roman" pitchFamily="18" charset="0"/>
              </a:rPr>
              <a:t> to a new </a:t>
            </a:r>
            <a:r>
              <a:rPr lang="en-IN" sz="2400" dirty="0" err="1" smtClean="0">
                <a:latin typeface="Times New Roman" pitchFamily="18" charset="0"/>
                <a:cs typeface="Times New Roman" pitchFamily="18" charset="0"/>
              </a:rPr>
              <a:t>datastore</a:t>
            </a:r>
            <a:r>
              <a:rPr lang="en-IN" sz="2400" dirty="0" smtClean="0">
                <a:latin typeface="Times New Roman" pitchFamily="18" charset="0"/>
                <a:cs typeface="Times New Roman" pitchFamily="18" charset="0"/>
              </a:rPr>
              <a:t>. In this type </a:t>
            </a:r>
            <a:r>
              <a:rPr lang="en-IN" sz="2400" dirty="0" err="1" smtClean="0">
                <a:latin typeface="Times New Roman" pitchFamily="18" charset="0"/>
                <a:cs typeface="Times New Roman" pitchFamily="18" charset="0"/>
              </a:rPr>
              <a:t>ESXi</a:t>
            </a:r>
            <a:r>
              <a:rPr lang="en-IN" sz="2400" dirty="0" smtClean="0">
                <a:latin typeface="Times New Roman" pitchFamily="18" charset="0"/>
                <a:cs typeface="Times New Roman" pitchFamily="18" charset="0"/>
              </a:rPr>
              <a:t> host is not changed, only </a:t>
            </a:r>
            <a:r>
              <a:rPr lang="en-IN" sz="2400" dirty="0" err="1" smtClean="0">
                <a:latin typeface="Times New Roman" pitchFamily="18" charset="0"/>
                <a:cs typeface="Times New Roman" pitchFamily="18" charset="0"/>
              </a:rPr>
              <a:t>datastore</a:t>
            </a:r>
            <a:r>
              <a:rPr lang="en-IN" sz="2400" dirty="0" smtClean="0">
                <a:latin typeface="Times New Roman" pitchFamily="18" charset="0"/>
                <a:cs typeface="Times New Roman" pitchFamily="18" charset="0"/>
              </a:rPr>
              <a:t> file location is changed from current </a:t>
            </a:r>
            <a:r>
              <a:rPr lang="en-IN" sz="2400" dirty="0" err="1" smtClean="0">
                <a:latin typeface="Times New Roman" pitchFamily="18" charset="0"/>
                <a:cs typeface="Times New Roman" pitchFamily="18" charset="0"/>
              </a:rPr>
              <a:t>datastore</a:t>
            </a:r>
            <a:r>
              <a:rPr lang="en-IN" sz="2400" dirty="0" smtClean="0">
                <a:latin typeface="Times New Roman" pitchFamily="18" charset="0"/>
                <a:cs typeface="Times New Roman" pitchFamily="18" charset="0"/>
              </a:rPr>
              <a:t> to new </a:t>
            </a:r>
            <a:r>
              <a:rPr lang="en-IN" sz="2400" dirty="0" err="1" smtClean="0">
                <a:latin typeface="Times New Roman" pitchFamily="18" charset="0"/>
                <a:cs typeface="Times New Roman" pitchFamily="18" charset="0"/>
              </a:rPr>
              <a:t>datastore</a:t>
            </a:r>
            <a:r>
              <a:rPr lang="en-IN" sz="2400" dirty="0" smtClean="0">
                <a:latin typeface="Times New Roman" pitchFamily="18" charset="0"/>
                <a:cs typeface="Times New Roman" pitchFamily="18" charset="0"/>
              </a:rPr>
              <a:t>.</a:t>
            </a:r>
            <a:endParaRPr lang="en-IN" sz="2400" dirty="0">
              <a:latin typeface="Times New Roman" pitchFamily="18" charset="0"/>
              <a:cs typeface="Times New Roman" pitchFamily="18" charset="0"/>
            </a:endParaRPr>
          </a:p>
        </p:txBody>
      </p:sp>
      <p:pic>
        <p:nvPicPr>
          <p:cNvPr id="2051" name="Picture 3"/>
          <p:cNvPicPr>
            <a:picLocks noGrp="1" noChangeAspect="1" noChangeArrowheads="1"/>
          </p:cNvPicPr>
          <p:nvPr>
            <p:ph idx="1"/>
          </p:nvPr>
        </p:nvPicPr>
        <p:blipFill>
          <a:blip r:embed="rId2" cstate="print"/>
          <a:srcRect/>
          <a:stretch>
            <a:fillRect/>
          </a:stretch>
        </p:blipFill>
        <p:spPr bwMode="auto">
          <a:xfrm>
            <a:off x="1219200" y="2819400"/>
            <a:ext cx="6553200" cy="3810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Grp="1" noChangeAspect="1" noChangeArrowheads="1"/>
          </p:cNvPicPr>
          <p:nvPr>
            <p:ph idx="1"/>
          </p:nvPr>
        </p:nvPicPr>
        <p:blipFill>
          <a:blip r:embed="rId2" cstate="print"/>
          <a:srcRect/>
          <a:stretch>
            <a:fillRect/>
          </a:stretch>
        </p:blipFill>
        <p:spPr bwMode="auto">
          <a:xfrm>
            <a:off x="381000" y="533400"/>
            <a:ext cx="7696199" cy="5592763"/>
          </a:xfrm>
          <a:prstGeom prst="rect">
            <a:avLst/>
          </a:prstGeom>
          <a:noFill/>
          <a:ln w="9525">
            <a:noFill/>
            <a:miter lim="800000"/>
            <a:headEnd/>
            <a:tailEnd/>
          </a:ln>
        </p:spPr>
      </p:pic>
      <p:sp>
        <p:nvSpPr>
          <p:cNvPr id="7" name="TextBox 6"/>
          <p:cNvSpPr txBox="1"/>
          <p:nvPr/>
        </p:nvSpPr>
        <p:spPr>
          <a:xfrm>
            <a:off x="2438400" y="457200"/>
            <a:ext cx="4724400" cy="523220"/>
          </a:xfrm>
          <a:prstGeom prst="rect">
            <a:avLst/>
          </a:prstGeom>
          <a:noFill/>
        </p:spPr>
        <p:txBody>
          <a:bodyPr wrap="square" rtlCol="0">
            <a:spAutoFit/>
          </a:bodyPr>
          <a:lstStyle/>
          <a:p>
            <a:r>
              <a:rPr lang="en-IN" sz="2800" dirty="0" err="1" smtClean="0">
                <a:latin typeface="Times New Roman" pitchFamily="18" charset="0"/>
                <a:cs typeface="Times New Roman" pitchFamily="18" charset="0"/>
              </a:rPr>
              <a:t>vSphere</a:t>
            </a:r>
            <a:r>
              <a:rPr lang="en-IN" sz="2800" dirty="0" smtClean="0">
                <a:latin typeface="Times New Roman" pitchFamily="18" charset="0"/>
                <a:cs typeface="Times New Roman" pitchFamily="18" charset="0"/>
              </a:rPr>
              <a:t> High Availability</a:t>
            </a:r>
            <a:endParaRPr lang="en-IN" sz="2800" dirty="0"/>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990600"/>
          </a:xfrm>
        </p:spPr>
        <p:txBody>
          <a:bodyPr>
            <a:normAutofit/>
          </a:bodyPr>
          <a:lstStyle/>
          <a:p>
            <a:r>
              <a:rPr lang="en-IN" sz="2800" dirty="0" err="1" smtClean="0">
                <a:latin typeface="Times New Roman" pitchFamily="18" charset="0"/>
                <a:cs typeface="Times New Roman" pitchFamily="18" charset="0"/>
              </a:rPr>
              <a:t>vSphere</a:t>
            </a:r>
            <a:r>
              <a:rPr lang="en-IN" sz="2800" dirty="0" smtClean="0">
                <a:latin typeface="Times New Roman" pitchFamily="18" charset="0"/>
                <a:cs typeface="Times New Roman" pitchFamily="18" charset="0"/>
              </a:rPr>
              <a:t> High Availability</a:t>
            </a:r>
            <a:endParaRPr lang="en-IN" sz="2800" dirty="0">
              <a:latin typeface="Times New Roman" pitchFamily="18" charset="0"/>
              <a:cs typeface="Times New Roman" pitchFamily="18" charset="0"/>
            </a:endParaRPr>
          </a:p>
        </p:txBody>
      </p:sp>
      <p:sp>
        <p:nvSpPr>
          <p:cNvPr id="3" name="Content Placeholder 2"/>
          <p:cNvSpPr>
            <a:spLocks noGrp="1"/>
          </p:cNvSpPr>
          <p:nvPr>
            <p:ph idx="1"/>
          </p:nvPr>
        </p:nvSpPr>
        <p:spPr>
          <a:xfrm>
            <a:off x="457200" y="990600"/>
            <a:ext cx="8229600" cy="5135563"/>
          </a:xfrm>
        </p:spPr>
        <p:txBody>
          <a:bodyPr/>
          <a:lstStyle/>
          <a:p>
            <a:pPr algn="just"/>
            <a:r>
              <a:rPr lang="en-IN" sz="2400" dirty="0" smtClean="0">
                <a:latin typeface="Times New Roman" pitchFamily="18" charset="0"/>
                <a:cs typeface="Times New Roman" pitchFamily="18" charset="0"/>
              </a:rPr>
              <a:t>If an </a:t>
            </a:r>
            <a:r>
              <a:rPr lang="en-IN" sz="2400" dirty="0" err="1" smtClean="0">
                <a:latin typeface="Times New Roman" pitchFamily="18" charset="0"/>
                <a:cs typeface="Times New Roman" pitchFamily="18" charset="0"/>
              </a:rPr>
              <a:t>ESXi</a:t>
            </a:r>
            <a:r>
              <a:rPr lang="en-IN" sz="2400" dirty="0" smtClean="0">
                <a:latin typeface="Times New Roman" pitchFamily="18" charset="0"/>
                <a:cs typeface="Times New Roman" pitchFamily="18" charset="0"/>
              </a:rPr>
              <a:t> host fails, VMs that were running on that host are automatically restarted on other </a:t>
            </a:r>
            <a:r>
              <a:rPr lang="en-IN" sz="2400" dirty="0" err="1" smtClean="0">
                <a:latin typeface="Times New Roman" pitchFamily="18" charset="0"/>
                <a:cs typeface="Times New Roman" pitchFamily="18" charset="0"/>
              </a:rPr>
              <a:t>ESXi</a:t>
            </a:r>
            <a:r>
              <a:rPr lang="en-IN" sz="2400" dirty="0" smtClean="0">
                <a:latin typeface="Times New Roman" pitchFamily="18" charset="0"/>
                <a:cs typeface="Times New Roman" pitchFamily="18" charset="0"/>
              </a:rPr>
              <a:t> hosts in same cluster.</a:t>
            </a:r>
          </a:p>
          <a:p>
            <a:pPr algn="just"/>
            <a:endParaRPr lang="en-IN" sz="2400" dirty="0" smtClean="0">
              <a:latin typeface="Times New Roman" pitchFamily="18" charset="0"/>
              <a:cs typeface="Times New Roman" pitchFamily="18" charset="0"/>
            </a:endParaRPr>
          </a:p>
          <a:p>
            <a:pPr algn="just"/>
            <a:r>
              <a:rPr lang="en-IN" sz="2400" dirty="0" smtClean="0">
                <a:latin typeface="Times New Roman" pitchFamily="18" charset="0"/>
                <a:cs typeface="Times New Roman" pitchFamily="18" charset="0"/>
              </a:rPr>
              <a:t>HA works on the cluster created inside the </a:t>
            </a:r>
            <a:r>
              <a:rPr lang="en-IN" sz="2400" dirty="0" err="1" smtClean="0">
                <a:latin typeface="Times New Roman" pitchFamily="18" charset="0"/>
                <a:cs typeface="Times New Roman" pitchFamily="18" charset="0"/>
              </a:rPr>
              <a:t>datacenter</a:t>
            </a:r>
            <a:r>
              <a:rPr lang="en-IN" sz="2400" dirty="0" smtClean="0">
                <a:latin typeface="Times New Roman" pitchFamily="18" charset="0"/>
                <a:cs typeface="Times New Roman" pitchFamily="18" charset="0"/>
              </a:rPr>
              <a:t> in </a:t>
            </a:r>
            <a:r>
              <a:rPr lang="en-IN" sz="2400" dirty="0" err="1" smtClean="0">
                <a:latin typeface="Times New Roman" pitchFamily="18" charset="0"/>
                <a:cs typeface="Times New Roman" pitchFamily="18" charset="0"/>
              </a:rPr>
              <a:t>vCenter</a:t>
            </a:r>
            <a:r>
              <a:rPr lang="en-IN" sz="2400" dirty="0" smtClean="0">
                <a:latin typeface="Times New Roman" pitchFamily="18" charset="0"/>
                <a:cs typeface="Times New Roman" pitchFamily="18" charset="0"/>
              </a:rPr>
              <a:t> server. Cluster contains the group of </a:t>
            </a:r>
            <a:r>
              <a:rPr lang="en-IN" sz="2400" dirty="0" err="1" smtClean="0">
                <a:latin typeface="Times New Roman" pitchFamily="18" charset="0"/>
                <a:cs typeface="Times New Roman" pitchFamily="18" charset="0"/>
              </a:rPr>
              <a:t>ESXi</a:t>
            </a:r>
            <a:r>
              <a:rPr lang="en-IN" sz="2400" dirty="0" smtClean="0">
                <a:latin typeface="Times New Roman" pitchFamily="18" charset="0"/>
                <a:cs typeface="Times New Roman" pitchFamily="18" charset="0"/>
              </a:rPr>
              <a:t> hosts. In the event of failure or crash of </a:t>
            </a:r>
            <a:r>
              <a:rPr lang="en-IN" sz="2400" dirty="0" err="1" smtClean="0">
                <a:latin typeface="Times New Roman" pitchFamily="18" charset="0"/>
                <a:cs typeface="Times New Roman" pitchFamily="18" charset="0"/>
              </a:rPr>
              <a:t>ESXi</a:t>
            </a:r>
            <a:r>
              <a:rPr lang="en-IN" sz="2400" dirty="0" smtClean="0">
                <a:latin typeface="Times New Roman" pitchFamily="18" charset="0"/>
                <a:cs typeface="Times New Roman" pitchFamily="18" charset="0"/>
              </a:rPr>
              <a:t>  host HA will occur and it will restart the virtual machine on the other available hosts so that the virtual machines can be available if host completely fails. HA will provide you with the minimum downtime is only the restart of the virtual machine which only takes few minutes.</a:t>
            </a:r>
          </a:p>
          <a:p>
            <a:endParaRPr lang="en-IN" sz="2400" dirty="0" smtClean="0">
              <a:latin typeface="Times New Roman" pitchFamily="18" charset="0"/>
              <a:cs typeface="Times New Roman" pitchFamily="18" charset="0"/>
            </a:endParaRPr>
          </a:p>
          <a:p>
            <a:endParaRPr lang="en-IN" dirty="0"/>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normAutofit/>
          </a:bodyPr>
          <a:lstStyle/>
          <a:p>
            <a:r>
              <a:rPr lang="en-IN" sz="2800" dirty="0" err="1" smtClean="0">
                <a:latin typeface="Times New Roman" pitchFamily="18" charset="0"/>
                <a:cs typeface="Times New Roman" pitchFamily="18" charset="0"/>
              </a:rPr>
              <a:t>vSphere</a:t>
            </a:r>
            <a:r>
              <a:rPr lang="en-IN" sz="2800" dirty="0" smtClean="0">
                <a:latin typeface="Times New Roman" pitchFamily="18" charset="0"/>
                <a:cs typeface="Times New Roman" pitchFamily="18" charset="0"/>
              </a:rPr>
              <a:t> DRS</a:t>
            </a:r>
            <a:endParaRPr lang="en-IN" sz="2800" dirty="0">
              <a:latin typeface="Times New Roman" pitchFamily="18" charset="0"/>
              <a:cs typeface="Times New Roman" pitchFamily="18" charset="0"/>
            </a:endParaRPr>
          </a:p>
        </p:txBody>
      </p:sp>
      <p:pic>
        <p:nvPicPr>
          <p:cNvPr id="5122" name="Picture 2"/>
          <p:cNvPicPr>
            <a:picLocks noGrp="1" noChangeAspect="1" noChangeArrowheads="1"/>
          </p:cNvPicPr>
          <p:nvPr>
            <p:ph idx="1"/>
          </p:nvPr>
        </p:nvPicPr>
        <p:blipFill>
          <a:blip r:embed="rId2" cstate="print"/>
          <a:srcRect/>
          <a:stretch>
            <a:fillRect/>
          </a:stretch>
        </p:blipFill>
        <p:spPr bwMode="auto">
          <a:xfrm>
            <a:off x="1199091" y="1066800"/>
            <a:ext cx="6745817" cy="505936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762000"/>
            <a:ext cx="8229600" cy="5364163"/>
          </a:xfrm>
        </p:spPr>
        <p:txBody>
          <a:bodyPr>
            <a:normAutofit/>
          </a:bodyPr>
          <a:lstStyle/>
          <a:p>
            <a:pPr algn="just"/>
            <a:r>
              <a:rPr lang="en-IN" sz="2400" dirty="0" err="1" smtClean="0">
                <a:latin typeface="Times New Roman" pitchFamily="18" charset="0"/>
                <a:cs typeface="Times New Roman" pitchFamily="18" charset="0"/>
              </a:rPr>
              <a:t>Vmware</a:t>
            </a:r>
            <a:r>
              <a:rPr lang="en-IN" sz="2400" dirty="0" smtClean="0">
                <a:latin typeface="Times New Roman" pitchFamily="18" charset="0"/>
                <a:cs typeface="Times New Roman" pitchFamily="18" charset="0"/>
              </a:rPr>
              <a:t> </a:t>
            </a:r>
            <a:r>
              <a:rPr lang="en-IN" sz="2400" dirty="0" err="1" smtClean="0">
                <a:latin typeface="Times New Roman" pitchFamily="18" charset="0"/>
                <a:cs typeface="Times New Roman" pitchFamily="18" charset="0"/>
              </a:rPr>
              <a:t>vSphere</a:t>
            </a:r>
            <a:r>
              <a:rPr lang="en-IN" sz="2400" dirty="0" smtClean="0">
                <a:latin typeface="Times New Roman" pitchFamily="18" charset="0"/>
                <a:cs typeface="Times New Roman" pitchFamily="18" charset="0"/>
              </a:rPr>
              <a:t> Distributed Resource Scheduler is advance feature of </a:t>
            </a:r>
            <a:r>
              <a:rPr lang="en-IN" sz="2400" dirty="0" err="1" smtClean="0">
                <a:latin typeface="Times New Roman" pitchFamily="18" charset="0"/>
                <a:cs typeface="Times New Roman" pitchFamily="18" charset="0"/>
              </a:rPr>
              <a:t>vCenter</a:t>
            </a:r>
            <a:r>
              <a:rPr lang="en-IN" sz="2400" dirty="0" smtClean="0">
                <a:latin typeface="Times New Roman" pitchFamily="18" charset="0"/>
                <a:cs typeface="Times New Roman" pitchFamily="18" charset="0"/>
              </a:rPr>
              <a:t> which helps to balance the CPU and memory loads of your </a:t>
            </a:r>
            <a:r>
              <a:rPr lang="en-IN" sz="2400" dirty="0" err="1" smtClean="0">
                <a:latin typeface="Times New Roman" pitchFamily="18" charset="0"/>
                <a:cs typeface="Times New Roman" pitchFamily="18" charset="0"/>
              </a:rPr>
              <a:t>ESXi</a:t>
            </a:r>
            <a:r>
              <a:rPr lang="en-IN" sz="2400" dirty="0" smtClean="0">
                <a:latin typeface="Times New Roman" pitchFamily="18" charset="0"/>
                <a:cs typeface="Times New Roman" pitchFamily="18" charset="0"/>
              </a:rPr>
              <a:t> hosts.</a:t>
            </a:r>
          </a:p>
          <a:p>
            <a:pPr algn="just"/>
            <a:endParaRPr lang="en-IN" sz="2400" dirty="0" smtClean="0">
              <a:latin typeface="Times New Roman" pitchFamily="18" charset="0"/>
              <a:cs typeface="Times New Roman" pitchFamily="18" charset="0"/>
            </a:endParaRPr>
          </a:p>
          <a:p>
            <a:pPr algn="just"/>
            <a:r>
              <a:rPr lang="en-IN" sz="2400" dirty="0" smtClean="0">
                <a:latin typeface="Times New Roman" pitchFamily="18" charset="0"/>
                <a:cs typeface="Times New Roman" pitchFamily="18" charset="0"/>
              </a:rPr>
              <a:t>DRS works on the cluster created in the </a:t>
            </a:r>
            <a:r>
              <a:rPr lang="en-IN" sz="2400" dirty="0" err="1" smtClean="0">
                <a:latin typeface="Times New Roman" pitchFamily="18" charset="0"/>
                <a:cs typeface="Times New Roman" pitchFamily="18" charset="0"/>
              </a:rPr>
              <a:t>vCenter</a:t>
            </a:r>
            <a:r>
              <a:rPr lang="en-IN" sz="2400" dirty="0" smtClean="0">
                <a:latin typeface="Times New Roman" pitchFamily="18" charset="0"/>
                <a:cs typeface="Times New Roman" pitchFamily="18" charset="0"/>
              </a:rPr>
              <a:t> server all the Hosts that are added into that clusters are monitored by the DRS to balance the load on the clusters. DRS helps the cluster to place the VM on the host which is free. </a:t>
            </a:r>
            <a:endParaRPr lang="en-IN" sz="24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990600"/>
          </a:xfrm>
        </p:spPr>
        <p:txBody>
          <a:bodyPr>
            <a:normAutofit/>
          </a:bodyPr>
          <a:lstStyle/>
          <a:p>
            <a:r>
              <a:rPr lang="en-IN" sz="2800" dirty="0" err="1" smtClean="0">
                <a:latin typeface="Times New Roman" pitchFamily="18" charset="0"/>
                <a:cs typeface="Times New Roman" pitchFamily="18" charset="0"/>
              </a:rPr>
              <a:t>vSphere</a:t>
            </a:r>
            <a:r>
              <a:rPr lang="en-IN" sz="2800" dirty="0" smtClean="0">
                <a:latin typeface="Times New Roman" pitchFamily="18" charset="0"/>
                <a:cs typeface="Times New Roman" pitchFamily="18" charset="0"/>
              </a:rPr>
              <a:t> Storage DRS</a:t>
            </a:r>
            <a:endParaRPr lang="en-IN" sz="2800" dirty="0">
              <a:latin typeface="Times New Roman" pitchFamily="18" charset="0"/>
              <a:cs typeface="Times New Roman" pitchFamily="18" charset="0"/>
            </a:endParaRPr>
          </a:p>
        </p:txBody>
      </p:sp>
      <p:pic>
        <p:nvPicPr>
          <p:cNvPr id="7170" name="Picture 2"/>
          <p:cNvPicPr>
            <a:picLocks noGrp="1" noChangeAspect="1" noChangeArrowheads="1"/>
          </p:cNvPicPr>
          <p:nvPr>
            <p:ph idx="1"/>
          </p:nvPr>
        </p:nvPicPr>
        <p:blipFill>
          <a:blip r:embed="rId2" cstate="print"/>
          <a:srcRect/>
          <a:stretch>
            <a:fillRect/>
          </a:stretch>
        </p:blipFill>
        <p:spPr bwMode="auto">
          <a:xfrm>
            <a:off x="381000" y="1219200"/>
            <a:ext cx="8153400" cy="51816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0"/>
            <a:ext cx="8229600" cy="6126163"/>
          </a:xfrm>
        </p:spPr>
        <p:txBody>
          <a:bodyPr>
            <a:normAutofit/>
          </a:bodyPr>
          <a:lstStyle/>
          <a:p>
            <a:pPr algn="just"/>
            <a:r>
              <a:rPr lang="en-IN" sz="2400" dirty="0" smtClean="0">
                <a:latin typeface="Times New Roman" pitchFamily="18" charset="0"/>
                <a:cs typeface="Times New Roman" pitchFamily="18" charset="0"/>
              </a:rPr>
              <a:t>With </a:t>
            </a:r>
            <a:r>
              <a:rPr lang="en-IN" sz="2400" dirty="0" err="1" smtClean="0">
                <a:latin typeface="Times New Roman" pitchFamily="18" charset="0"/>
                <a:cs typeface="Times New Roman" pitchFamily="18" charset="0"/>
              </a:rPr>
              <a:t>vSphere</a:t>
            </a:r>
            <a:r>
              <a:rPr lang="en-IN" sz="2400" dirty="0" smtClean="0">
                <a:latin typeface="Times New Roman" pitchFamily="18" charset="0"/>
                <a:cs typeface="Times New Roman" pitchFamily="18" charset="0"/>
              </a:rPr>
              <a:t> Storage DRS you can manage multiple </a:t>
            </a:r>
            <a:r>
              <a:rPr lang="en-IN" sz="2400" dirty="0" err="1" smtClean="0">
                <a:latin typeface="Times New Roman" pitchFamily="18" charset="0"/>
                <a:cs typeface="Times New Roman" pitchFamily="18" charset="0"/>
              </a:rPr>
              <a:t>datastores</a:t>
            </a:r>
            <a:r>
              <a:rPr lang="en-IN" sz="2400" dirty="0" smtClean="0">
                <a:latin typeface="Times New Roman" pitchFamily="18" charset="0"/>
                <a:cs typeface="Times New Roman" pitchFamily="18" charset="0"/>
              </a:rPr>
              <a:t> as a single resource called a </a:t>
            </a:r>
            <a:r>
              <a:rPr lang="en-IN" sz="2400" dirty="0" err="1" smtClean="0">
                <a:latin typeface="Times New Roman" pitchFamily="18" charset="0"/>
                <a:cs typeface="Times New Roman" pitchFamily="18" charset="0"/>
              </a:rPr>
              <a:t>datastore</a:t>
            </a:r>
            <a:r>
              <a:rPr lang="en-IN" sz="2400" dirty="0" smtClean="0">
                <a:latin typeface="Times New Roman" pitchFamily="18" charset="0"/>
                <a:cs typeface="Times New Roman" pitchFamily="18" charset="0"/>
              </a:rPr>
              <a:t> cluster.</a:t>
            </a:r>
          </a:p>
          <a:p>
            <a:pPr algn="just"/>
            <a:r>
              <a:rPr lang="en-IN" sz="2400" dirty="0" smtClean="0">
                <a:latin typeface="Times New Roman" pitchFamily="18" charset="0"/>
                <a:cs typeface="Times New Roman" pitchFamily="18" charset="0"/>
              </a:rPr>
              <a:t>Storage DRS allows you to manage the aggregated resources of a </a:t>
            </a:r>
            <a:r>
              <a:rPr lang="en-IN" sz="2400" dirty="0" err="1" smtClean="0">
                <a:latin typeface="Times New Roman" pitchFamily="18" charset="0"/>
                <a:cs typeface="Times New Roman" pitchFamily="18" charset="0"/>
              </a:rPr>
              <a:t>datastore</a:t>
            </a:r>
            <a:r>
              <a:rPr lang="en-IN" sz="2400" dirty="0" smtClean="0">
                <a:latin typeface="Times New Roman" pitchFamily="18" charset="0"/>
                <a:cs typeface="Times New Roman" pitchFamily="18" charset="0"/>
              </a:rPr>
              <a:t> cluster, which means that you can balance a space and I/O load between different </a:t>
            </a:r>
            <a:r>
              <a:rPr lang="en-IN" sz="2400" dirty="0" err="1" smtClean="0">
                <a:latin typeface="Times New Roman" pitchFamily="18" charset="0"/>
                <a:cs typeface="Times New Roman" pitchFamily="18" charset="0"/>
              </a:rPr>
              <a:t>datastores</a:t>
            </a:r>
            <a:r>
              <a:rPr lang="en-IN" sz="2400" dirty="0" smtClean="0">
                <a:latin typeface="Times New Roman" pitchFamily="18" charset="0"/>
                <a:cs typeface="Times New Roman" pitchFamily="18" charset="0"/>
              </a:rPr>
              <a:t> within a </a:t>
            </a:r>
            <a:r>
              <a:rPr lang="en-IN" sz="2400" dirty="0" err="1" smtClean="0">
                <a:latin typeface="Times New Roman" pitchFamily="18" charset="0"/>
                <a:cs typeface="Times New Roman" pitchFamily="18" charset="0"/>
              </a:rPr>
              <a:t>datastore</a:t>
            </a:r>
            <a:r>
              <a:rPr lang="en-IN" sz="2400" dirty="0" smtClean="0">
                <a:latin typeface="Times New Roman" pitchFamily="18" charset="0"/>
                <a:cs typeface="Times New Roman" pitchFamily="18" charset="0"/>
              </a:rPr>
              <a:t> cluster. Also, SDRS manages the initial placement of virtual disks based on space and I/O workload.</a:t>
            </a:r>
          </a:p>
          <a:p>
            <a:pPr algn="just"/>
            <a:r>
              <a:rPr lang="en-IN" sz="2400" dirty="0" smtClean="0">
                <a:latin typeface="Times New Roman" pitchFamily="18" charset="0"/>
                <a:cs typeface="Times New Roman" pitchFamily="18" charset="0"/>
              </a:rPr>
              <a:t>The initial placement is a process when you select a </a:t>
            </a:r>
            <a:r>
              <a:rPr lang="en-IN" sz="2400" dirty="0" err="1" smtClean="0">
                <a:latin typeface="Times New Roman" pitchFamily="18" charset="0"/>
                <a:cs typeface="Times New Roman" pitchFamily="18" charset="0"/>
              </a:rPr>
              <a:t>datastore</a:t>
            </a:r>
            <a:r>
              <a:rPr lang="en-IN" sz="2400" dirty="0" smtClean="0">
                <a:latin typeface="Times New Roman" pitchFamily="18" charset="0"/>
                <a:cs typeface="Times New Roman" pitchFamily="18" charset="0"/>
              </a:rPr>
              <a:t> within </a:t>
            </a:r>
            <a:r>
              <a:rPr lang="en-IN" sz="2400" dirty="0" err="1" smtClean="0">
                <a:latin typeface="Times New Roman" pitchFamily="18" charset="0"/>
                <a:cs typeface="Times New Roman" pitchFamily="18" charset="0"/>
              </a:rPr>
              <a:t>datastore</a:t>
            </a:r>
            <a:r>
              <a:rPr lang="en-IN" sz="2400" dirty="0" smtClean="0">
                <a:latin typeface="Times New Roman" pitchFamily="18" charset="0"/>
                <a:cs typeface="Times New Roman" pitchFamily="18" charset="0"/>
              </a:rPr>
              <a:t> cluster where you want to place a virtual machine disk and the system will propose you the best possible place. SDRS and initial placement are happening when for example you create a new virtual machine (VM) or clone VM. This also happens when a virtual machine disk (VMDK) is migrated to another </a:t>
            </a:r>
            <a:r>
              <a:rPr lang="en-IN" sz="2400" dirty="0" err="1" smtClean="0">
                <a:latin typeface="Times New Roman" pitchFamily="18" charset="0"/>
                <a:cs typeface="Times New Roman" pitchFamily="18" charset="0"/>
              </a:rPr>
              <a:t>datastore</a:t>
            </a:r>
            <a:r>
              <a:rPr lang="en-IN" sz="2400" dirty="0" smtClean="0">
                <a:latin typeface="Times New Roman" pitchFamily="18" charset="0"/>
                <a:cs typeface="Times New Roman" pitchFamily="18" charset="0"/>
              </a:rPr>
              <a:t> cluster, or when you add a disk to an existing VM.</a:t>
            </a:r>
            <a:endParaRPr lang="en-IN" sz="24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err="1" smtClean="0"/>
              <a:t>vSphere</a:t>
            </a:r>
            <a:r>
              <a:rPr lang="en-IN" dirty="0" smtClean="0"/>
              <a:t> Fault </a:t>
            </a:r>
            <a:r>
              <a:rPr lang="en-IN" dirty="0" err="1" smtClean="0"/>
              <a:t>Tolerace</a:t>
            </a:r>
            <a:endParaRPr lang="en-IN" dirty="0"/>
          </a:p>
        </p:txBody>
      </p:sp>
      <p:pic>
        <p:nvPicPr>
          <p:cNvPr id="8194" name="Picture 2"/>
          <p:cNvPicPr>
            <a:picLocks noGrp="1" noChangeAspect="1" noChangeArrowheads="1"/>
          </p:cNvPicPr>
          <p:nvPr>
            <p:ph idx="1"/>
          </p:nvPr>
        </p:nvPicPr>
        <p:blipFill>
          <a:blip r:embed="rId2" cstate="print"/>
          <a:srcRect/>
          <a:stretch>
            <a:fillRect/>
          </a:stretch>
        </p:blipFill>
        <p:spPr bwMode="auto">
          <a:xfrm>
            <a:off x="381000" y="1447801"/>
            <a:ext cx="8229600" cy="48006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00200"/>
            <a:ext cx="8229600" cy="4724400"/>
          </a:xfrm>
        </p:spPr>
        <p:txBody>
          <a:bodyPr>
            <a:normAutofit/>
          </a:bodyPr>
          <a:lstStyle/>
          <a:p>
            <a:pPr algn="just"/>
            <a:r>
              <a:rPr lang="en-IN" sz="2400" dirty="0" smtClean="0">
                <a:latin typeface="Times New Roman" pitchFamily="18" charset="0"/>
                <a:cs typeface="Times New Roman" pitchFamily="18" charset="0"/>
              </a:rPr>
              <a:t>VMware Fault Tolerance (FT) protects a virtual machine in a VMware HA cluster. VMware FT creates a secondary copy of a virtual machine and migrates that copy onto another </a:t>
            </a:r>
            <a:r>
              <a:rPr lang="en-IN" sz="2400" dirty="0" err="1" smtClean="0">
                <a:latin typeface="Times New Roman" pitchFamily="18" charset="0"/>
                <a:cs typeface="Times New Roman" pitchFamily="18" charset="0"/>
              </a:rPr>
              <a:t>ESXi</a:t>
            </a:r>
            <a:r>
              <a:rPr lang="en-IN" sz="2400" dirty="0" smtClean="0">
                <a:latin typeface="Times New Roman" pitchFamily="18" charset="0"/>
                <a:cs typeface="Times New Roman" pitchFamily="18" charset="0"/>
              </a:rPr>
              <a:t> host and </a:t>
            </a:r>
            <a:r>
              <a:rPr lang="en-IN" sz="2400" dirty="0" err="1" smtClean="0">
                <a:latin typeface="Times New Roman" pitchFamily="18" charset="0"/>
                <a:cs typeface="Times New Roman" pitchFamily="18" charset="0"/>
              </a:rPr>
              <a:t>datastore</a:t>
            </a:r>
            <a:r>
              <a:rPr lang="en-IN" sz="2400" dirty="0" smtClean="0">
                <a:latin typeface="Times New Roman" pitchFamily="18" charset="0"/>
                <a:cs typeface="Times New Roman" pitchFamily="18" charset="0"/>
              </a:rPr>
              <a:t>.</a:t>
            </a:r>
          </a:p>
          <a:p>
            <a:pPr algn="just"/>
            <a:r>
              <a:rPr lang="en-IN" sz="2400" dirty="0" smtClean="0">
                <a:latin typeface="Times New Roman" pitchFamily="18" charset="0"/>
                <a:cs typeface="Times New Roman" pitchFamily="18" charset="0"/>
              </a:rPr>
              <a:t>VMware </a:t>
            </a:r>
            <a:r>
              <a:rPr lang="en-IN" sz="2400" dirty="0" err="1" smtClean="0">
                <a:latin typeface="Times New Roman" pitchFamily="18" charset="0"/>
                <a:cs typeface="Times New Roman" pitchFamily="18" charset="0"/>
              </a:rPr>
              <a:t>vLockstep</a:t>
            </a:r>
            <a:r>
              <a:rPr lang="en-IN" sz="2400" dirty="0" smtClean="0">
                <a:latin typeface="Times New Roman" pitchFamily="18" charset="0"/>
                <a:cs typeface="Times New Roman" pitchFamily="18" charset="0"/>
              </a:rPr>
              <a:t> technology ensures that the secondary virtual machine is always running in lockstep synchronization to the primary virtual machine. When the host of a primary virtual machine fails, the secondary virtual machine immediately resumes the workload with zero downtime and zero loss of data.</a:t>
            </a:r>
            <a:endParaRPr lang="en-IN" sz="24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err="1" smtClean="0"/>
              <a:t>vSphere</a:t>
            </a:r>
            <a:r>
              <a:rPr lang="en-IN" dirty="0" smtClean="0"/>
              <a:t> Replication</a:t>
            </a:r>
            <a:endParaRPr lang="en-IN" dirty="0"/>
          </a:p>
        </p:txBody>
      </p:sp>
      <p:pic>
        <p:nvPicPr>
          <p:cNvPr id="9218" name="Picture 2"/>
          <p:cNvPicPr>
            <a:picLocks noGrp="1" noChangeAspect="1" noChangeArrowheads="1"/>
          </p:cNvPicPr>
          <p:nvPr>
            <p:ph idx="1"/>
          </p:nvPr>
        </p:nvPicPr>
        <p:blipFill>
          <a:blip r:embed="rId2" cstate="print"/>
          <a:srcRect/>
          <a:stretch>
            <a:fillRect/>
          </a:stretch>
        </p:blipFill>
        <p:spPr bwMode="auto">
          <a:xfrm>
            <a:off x="990600" y="1600200"/>
            <a:ext cx="6629400" cy="452596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152400" y="76200"/>
            <a:ext cx="8839200" cy="6629400"/>
          </a:xfrm>
          <a:prstGeom prst="rect">
            <a:avLst/>
          </a:prstGeom>
        </p:spPr>
      </p:pic>
    </p:spTree>
    <p:extLst>
      <p:ext uri="{BB962C8B-B14F-4D97-AF65-F5344CB8AC3E}">
        <p14:creationId xmlns:p14="http://schemas.microsoft.com/office/powerpoint/2010/main" val="1955480493"/>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04800"/>
            <a:ext cx="8229600" cy="5821363"/>
          </a:xfrm>
        </p:spPr>
        <p:txBody>
          <a:bodyPr>
            <a:normAutofit/>
          </a:bodyPr>
          <a:lstStyle/>
          <a:p>
            <a:pPr algn="just"/>
            <a:r>
              <a:rPr lang="en-IN" sz="2400" dirty="0" smtClean="0">
                <a:latin typeface="Times New Roman" pitchFamily="18" charset="0"/>
                <a:cs typeface="Times New Roman" pitchFamily="18" charset="0"/>
              </a:rPr>
              <a:t>VMware </a:t>
            </a:r>
            <a:r>
              <a:rPr lang="en-IN" sz="2400" dirty="0" err="1" smtClean="0">
                <a:latin typeface="Times New Roman" pitchFamily="18" charset="0"/>
                <a:cs typeface="Times New Roman" pitchFamily="18" charset="0"/>
              </a:rPr>
              <a:t>vSphere</a:t>
            </a:r>
            <a:r>
              <a:rPr lang="en-IN" sz="2400" dirty="0" smtClean="0">
                <a:latin typeface="Times New Roman" pitchFamily="18" charset="0"/>
                <a:cs typeface="Times New Roman" pitchFamily="18" charset="0"/>
              </a:rPr>
              <a:t> replication is an solution for data protection and disaster recovery for all your virtual machines.  </a:t>
            </a:r>
            <a:r>
              <a:rPr lang="en-IN" sz="2400" dirty="0" err="1" smtClean="0">
                <a:latin typeface="Times New Roman" pitchFamily="18" charset="0"/>
                <a:cs typeface="Times New Roman" pitchFamily="18" charset="0"/>
              </a:rPr>
              <a:t>vSphere</a:t>
            </a:r>
            <a:r>
              <a:rPr lang="en-IN" sz="2400" dirty="0" smtClean="0">
                <a:latin typeface="Times New Roman" pitchFamily="18" charset="0"/>
                <a:cs typeface="Times New Roman" pitchFamily="18" charset="0"/>
              </a:rPr>
              <a:t> replication delivers flexible, reliable and cost efficient replication</a:t>
            </a:r>
          </a:p>
          <a:p>
            <a:pPr algn="just"/>
            <a:r>
              <a:rPr lang="en-IN" sz="2400" dirty="0" err="1" smtClean="0">
                <a:latin typeface="Times New Roman" pitchFamily="18" charset="0"/>
                <a:cs typeface="Times New Roman" pitchFamily="18" charset="0"/>
              </a:rPr>
              <a:t>vSphere</a:t>
            </a:r>
            <a:r>
              <a:rPr lang="en-IN" sz="2400" dirty="0" smtClean="0">
                <a:latin typeface="Times New Roman" pitchFamily="18" charset="0"/>
                <a:cs typeface="Times New Roman" pitchFamily="18" charset="0"/>
              </a:rPr>
              <a:t> Replication is an alternative to storage-based replication. It protects virtual machines from partial or complete site failures by replicating the virtual machines between the following sites: </a:t>
            </a:r>
          </a:p>
          <a:p>
            <a:pPr algn="just"/>
            <a:r>
              <a:rPr lang="en-IN" sz="2400" dirty="0" smtClean="0">
                <a:latin typeface="Times New Roman" pitchFamily="18" charset="0"/>
                <a:cs typeface="Times New Roman" pitchFamily="18" charset="0"/>
              </a:rPr>
              <a:t>From a source site to a target site. </a:t>
            </a:r>
          </a:p>
          <a:p>
            <a:pPr algn="just"/>
            <a:r>
              <a:rPr lang="en-IN" sz="2400" dirty="0" smtClean="0">
                <a:latin typeface="Times New Roman" pitchFamily="18" charset="0"/>
                <a:cs typeface="Times New Roman" pitchFamily="18" charset="0"/>
              </a:rPr>
              <a:t>Within a single site from one cluster to another</a:t>
            </a:r>
            <a:endParaRPr lang="en-IN" sz="24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0"/>
            <a:ext cx="8229600" cy="1143000"/>
          </a:xfrm>
        </p:spPr>
        <p:txBody>
          <a:bodyPr>
            <a:normAutofit/>
          </a:bodyPr>
          <a:lstStyle/>
          <a:p>
            <a:r>
              <a:rPr lang="en-IN" sz="2800" dirty="0" err="1" smtClean="0">
                <a:latin typeface="Times New Roman" pitchFamily="18" charset="0"/>
                <a:cs typeface="Times New Roman" pitchFamily="18" charset="0"/>
              </a:rPr>
              <a:t>vSphere</a:t>
            </a:r>
            <a:r>
              <a:rPr lang="en-IN" sz="2800" dirty="0" smtClean="0">
                <a:latin typeface="Times New Roman" pitchFamily="18" charset="0"/>
                <a:cs typeface="Times New Roman" pitchFamily="18" charset="0"/>
              </a:rPr>
              <a:t> Data Protection</a:t>
            </a:r>
            <a:endParaRPr lang="en-IN" sz="2800" dirty="0">
              <a:latin typeface="Times New Roman" pitchFamily="18" charset="0"/>
              <a:cs typeface="Times New Roman" pitchFamily="18" charset="0"/>
            </a:endParaRPr>
          </a:p>
        </p:txBody>
      </p:sp>
      <p:pic>
        <p:nvPicPr>
          <p:cNvPr id="2050" name="Picture 2"/>
          <p:cNvPicPr>
            <a:picLocks noGrp="1" noChangeAspect="1" noChangeArrowheads="1"/>
          </p:cNvPicPr>
          <p:nvPr>
            <p:ph idx="1"/>
          </p:nvPr>
        </p:nvPicPr>
        <p:blipFill>
          <a:blip r:embed="rId2" cstate="print"/>
          <a:srcRect/>
          <a:stretch>
            <a:fillRect/>
          </a:stretch>
        </p:blipFill>
        <p:spPr bwMode="auto">
          <a:xfrm>
            <a:off x="0" y="1371600"/>
            <a:ext cx="8839200" cy="50292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algn="just"/>
            <a:r>
              <a:rPr lang="en-IN" sz="2400" dirty="0" err="1" smtClean="0">
                <a:latin typeface="Times New Roman" pitchFamily="18" charset="0"/>
                <a:cs typeface="Times New Roman" pitchFamily="18" charset="0"/>
              </a:rPr>
              <a:t>vSphere</a:t>
            </a:r>
            <a:r>
              <a:rPr lang="en-IN" sz="2400" dirty="0" smtClean="0">
                <a:latin typeface="Times New Roman" pitchFamily="18" charset="0"/>
                <a:cs typeface="Times New Roman" pitchFamily="18" charset="0"/>
              </a:rPr>
              <a:t> Data Protection is a backup and recovery solution designed for </a:t>
            </a:r>
            <a:r>
              <a:rPr lang="en-IN" sz="2400" dirty="0" err="1" smtClean="0">
                <a:latin typeface="Times New Roman" pitchFamily="18" charset="0"/>
                <a:cs typeface="Times New Roman" pitchFamily="18" charset="0"/>
              </a:rPr>
              <a:t>vSphere</a:t>
            </a:r>
            <a:r>
              <a:rPr lang="en-IN" sz="2400" dirty="0" smtClean="0">
                <a:latin typeface="Times New Roman" pitchFamily="18" charset="0"/>
                <a:cs typeface="Times New Roman" pitchFamily="18" charset="0"/>
              </a:rPr>
              <a:t> environments.</a:t>
            </a:r>
          </a:p>
          <a:p>
            <a:pPr algn="just"/>
            <a:r>
              <a:rPr lang="en-IN" sz="2400" dirty="0" smtClean="0">
                <a:latin typeface="Times New Roman" pitchFamily="18" charset="0"/>
                <a:cs typeface="Times New Roman" pitchFamily="18" charset="0"/>
              </a:rPr>
              <a:t>Powered by EMC </a:t>
            </a:r>
            <a:r>
              <a:rPr lang="en-IN" sz="2400" dirty="0" err="1" smtClean="0">
                <a:latin typeface="Times New Roman" pitchFamily="18" charset="0"/>
                <a:cs typeface="Times New Roman" pitchFamily="18" charset="0"/>
              </a:rPr>
              <a:t>Avamar</a:t>
            </a:r>
            <a:r>
              <a:rPr lang="en-IN" sz="2400" dirty="0" smtClean="0">
                <a:latin typeface="Times New Roman" pitchFamily="18" charset="0"/>
                <a:cs typeface="Times New Roman" pitchFamily="18" charset="0"/>
              </a:rPr>
              <a:t>, it provides agent-less, image-level virtual-machine backups to disk. It also provides application-aware protection for business-critical Microsoft applications (such as Exchange, SQL Server and SharePoint) along with WAN-efficient, encrypted backup data replication.</a:t>
            </a:r>
          </a:p>
          <a:p>
            <a:pPr algn="just"/>
            <a:r>
              <a:rPr lang="en-IN" sz="2400" dirty="0" err="1" smtClean="0">
                <a:latin typeface="Times New Roman" pitchFamily="18" charset="0"/>
                <a:cs typeface="Times New Roman" pitchFamily="18" charset="0"/>
              </a:rPr>
              <a:t>vSphere</a:t>
            </a:r>
            <a:r>
              <a:rPr lang="en-IN" sz="2400" dirty="0" smtClean="0">
                <a:latin typeface="Times New Roman" pitchFamily="18" charset="0"/>
                <a:cs typeface="Times New Roman" pitchFamily="18" charset="0"/>
              </a:rPr>
              <a:t> Data Protection is fully integrated with </a:t>
            </a:r>
            <a:r>
              <a:rPr lang="en-IN" sz="2400" dirty="0" err="1" smtClean="0">
                <a:latin typeface="Times New Roman" pitchFamily="18" charset="0"/>
                <a:cs typeface="Times New Roman" pitchFamily="18" charset="0"/>
              </a:rPr>
              <a:t>vCenter</a:t>
            </a:r>
            <a:r>
              <a:rPr lang="en-IN" sz="2400" dirty="0" smtClean="0">
                <a:latin typeface="Times New Roman" pitchFamily="18" charset="0"/>
                <a:cs typeface="Times New Roman" pitchFamily="18" charset="0"/>
              </a:rPr>
              <a:t> Server and </a:t>
            </a:r>
            <a:r>
              <a:rPr lang="en-IN" sz="2400" dirty="0" err="1" smtClean="0">
                <a:latin typeface="Times New Roman" pitchFamily="18" charset="0"/>
                <a:cs typeface="Times New Roman" pitchFamily="18" charset="0"/>
              </a:rPr>
              <a:t>vSphere</a:t>
            </a:r>
            <a:r>
              <a:rPr lang="en-IN" sz="2400" dirty="0" smtClean="0">
                <a:latin typeface="Times New Roman" pitchFamily="18" charset="0"/>
                <a:cs typeface="Times New Roman" pitchFamily="18" charset="0"/>
              </a:rPr>
              <a:t> Web Client.</a:t>
            </a:r>
            <a:endParaRPr lang="en-IN" sz="24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819400"/>
            <a:ext cx="8229600" cy="1143000"/>
          </a:xfrm>
        </p:spPr>
        <p:txBody>
          <a:bodyPr>
            <a:normAutofit fontScale="90000"/>
          </a:bodyPr>
          <a:lstStyle/>
          <a:p>
            <a:r>
              <a:rPr lang="en-US" dirty="0"/>
              <a:t>Virtualization Techniques in Cloud Computing</a:t>
            </a:r>
            <a:br>
              <a:rPr lang="en-US" dirty="0"/>
            </a:br>
            <a:endParaRPr lang="en-US" dirty="0"/>
          </a:p>
        </p:txBody>
      </p:sp>
    </p:spTree>
    <p:extLst>
      <p:ext uri="{BB962C8B-B14F-4D97-AF65-F5344CB8AC3E}">
        <p14:creationId xmlns:p14="http://schemas.microsoft.com/office/powerpoint/2010/main" val="29210439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3124200"/>
            <a:ext cx="8229600" cy="1143000"/>
          </a:xfrm>
        </p:spPr>
        <p:txBody>
          <a:bodyPr>
            <a:normAutofit fontScale="90000"/>
          </a:bodyPr>
          <a:lstStyle/>
          <a:p>
            <a:r>
              <a:rPr lang="en-US" dirty="0"/>
              <a:t>The Basics of Virtualization</a:t>
            </a:r>
            <a:br>
              <a:rPr lang="en-US" dirty="0"/>
            </a:br>
            <a:endParaRPr lang="en-US" dirty="0"/>
          </a:p>
        </p:txBody>
      </p:sp>
    </p:spTree>
    <p:extLst>
      <p:ext uri="{BB962C8B-B14F-4D97-AF65-F5344CB8AC3E}">
        <p14:creationId xmlns:p14="http://schemas.microsoft.com/office/powerpoint/2010/main" val="31760883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743200"/>
            <a:ext cx="8229600" cy="1143000"/>
          </a:xfrm>
        </p:spPr>
        <p:txBody>
          <a:bodyPr>
            <a:normAutofit fontScale="90000"/>
          </a:bodyPr>
          <a:lstStyle/>
          <a:p>
            <a:r>
              <a:rPr lang="en-US" dirty="0"/>
              <a:t>Virtualization vs. Cloud Computing</a:t>
            </a:r>
            <a:br>
              <a:rPr lang="en-US" dirty="0"/>
            </a:br>
            <a:endParaRPr lang="en-US" dirty="0"/>
          </a:p>
        </p:txBody>
      </p:sp>
    </p:spTree>
    <p:extLst>
      <p:ext uri="{BB962C8B-B14F-4D97-AF65-F5344CB8AC3E}">
        <p14:creationId xmlns:p14="http://schemas.microsoft.com/office/powerpoint/2010/main" val="179909735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1436</TotalTime>
  <Words>2015</Words>
  <Application>Microsoft Office PowerPoint</Application>
  <PresentationFormat>On-screen Show (4:3)</PresentationFormat>
  <Paragraphs>184</Paragraphs>
  <Slides>62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62</vt:i4>
      </vt:variant>
    </vt:vector>
  </HeadingPairs>
  <TitlesOfParts>
    <vt:vector size="67" baseType="lpstr">
      <vt:lpstr>Arial</vt:lpstr>
      <vt:lpstr>Calibri</vt:lpstr>
      <vt:lpstr>Open Sans</vt:lpstr>
      <vt:lpstr>Times New Roman</vt:lpstr>
      <vt:lpstr>Office Theme</vt:lpstr>
      <vt:lpstr>  VMware Virtualization Overview  </vt:lpstr>
      <vt:lpstr>PowerPoint Presentation</vt:lpstr>
      <vt:lpstr>PowerPoint Presentation</vt:lpstr>
      <vt:lpstr>PowerPoint Presentation</vt:lpstr>
      <vt:lpstr>PowerPoint Presentation</vt:lpstr>
      <vt:lpstr>PowerPoint Presentation</vt:lpstr>
      <vt:lpstr>Virtualization Techniques in Cloud Computing </vt:lpstr>
      <vt:lpstr>The Basics of Virtualization </vt:lpstr>
      <vt:lpstr>Virtualization vs. Cloud Computing </vt:lpstr>
      <vt:lpstr>PowerPoint Presentation</vt:lpstr>
      <vt:lpstr>PowerPoint Presentation</vt:lpstr>
      <vt:lpstr>Traditional Architecture</vt:lpstr>
      <vt:lpstr>Virtual Architecture</vt:lpstr>
      <vt:lpstr>Types of Virtualization</vt:lpstr>
      <vt:lpstr>PowerPoint Presentation</vt:lpstr>
      <vt:lpstr>PowerPoint Presentation</vt:lpstr>
      <vt:lpstr>PowerPoint Presentation</vt:lpstr>
      <vt:lpstr>PowerPoint Presentation</vt:lpstr>
      <vt:lpstr>PowerPoint Presentation</vt:lpstr>
      <vt:lpstr>PowerPoint Presentation</vt:lpstr>
      <vt:lpstr>About Hypervisors</vt:lpstr>
      <vt:lpstr>PowerPoint Presentation</vt:lpstr>
      <vt:lpstr>PowerPoint Presentation</vt:lpstr>
      <vt:lpstr>PowerPoint Presentation</vt:lpstr>
      <vt:lpstr>PowerPoint Presentation</vt:lpstr>
      <vt:lpstr>About Virtual Machines</vt:lpstr>
      <vt:lpstr>Benefits of Using Virtual Machines</vt:lpstr>
      <vt:lpstr>VMware Virtual Infrastructure</vt:lpstr>
      <vt:lpstr>PowerPoint Presentation</vt:lpstr>
      <vt:lpstr>PowerPoint Presentation</vt:lpstr>
      <vt:lpstr>PowerPoint Presentation</vt:lpstr>
      <vt:lpstr>PowerPoint Presentation</vt:lpstr>
      <vt:lpstr>PowerPoint Presentation</vt:lpstr>
      <vt:lpstr>About ESXi</vt:lpstr>
      <vt:lpstr>PowerPoint Presentation</vt:lpstr>
      <vt:lpstr>About vCenter Server</vt:lpstr>
      <vt:lpstr>PowerPoint Presentation</vt:lpstr>
      <vt:lpstr>Accessing vSphere Components</vt:lpstr>
      <vt:lpstr>PowerPoint Presentation</vt:lpstr>
      <vt:lpstr>vSphere managed inventory objects</vt:lpstr>
      <vt:lpstr>PowerPoint Presentation</vt:lpstr>
      <vt:lpstr>vSphere managed inventory objects: Storage</vt:lpstr>
      <vt:lpstr>vSphere managed inventory objects: Networking</vt:lpstr>
      <vt:lpstr>vSphere managed inventory objects: Virtual machines and templates</vt:lpstr>
      <vt:lpstr>Organizing your Inventory</vt:lpstr>
      <vt:lpstr>PowerPoint Presentation</vt:lpstr>
      <vt:lpstr>PowerPoint Presentation</vt:lpstr>
      <vt:lpstr>Features of vCenter Server</vt:lpstr>
      <vt:lpstr>vSphere vMotion</vt:lpstr>
      <vt:lpstr>About vSphere Storage vMotion</vt:lpstr>
      <vt:lpstr>PowerPoint Presentation</vt:lpstr>
      <vt:lpstr>vSphere High Availability</vt:lpstr>
      <vt:lpstr>vSphere DRS</vt:lpstr>
      <vt:lpstr>PowerPoint Presentation</vt:lpstr>
      <vt:lpstr>vSphere Storage DRS</vt:lpstr>
      <vt:lpstr>PowerPoint Presentation</vt:lpstr>
      <vt:lpstr>vSphere Fault Tolerace</vt:lpstr>
      <vt:lpstr>PowerPoint Presentation</vt:lpstr>
      <vt:lpstr>vSphere Replication</vt:lpstr>
      <vt:lpstr>PowerPoint Presentation</vt:lpstr>
      <vt:lpstr>vSphere Data Protection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Unit 1: VMware Virtualization Overview  </dc:title>
  <dc:creator/>
  <cp:lastModifiedBy>Abhishek</cp:lastModifiedBy>
  <cp:revision>124</cp:revision>
  <dcterms:created xsi:type="dcterms:W3CDTF">2006-08-16T00:00:00Z</dcterms:created>
  <dcterms:modified xsi:type="dcterms:W3CDTF">2021-05-24T12:01:04Z</dcterms:modified>
</cp:coreProperties>
</file>